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split orient="vert"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4400" b="1" dirty="0" smtClean="0"/>
              <a:t>Спряжение глаголов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19400" y="5562600"/>
            <a:ext cx="6096000" cy="1101248"/>
          </a:xfrm>
        </p:spPr>
        <p:txBody>
          <a:bodyPr>
            <a:normAutofit lnSpcReduction="10000"/>
          </a:bodyPr>
          <a:lstStyle/>
          <a:p>
            <a:endParaRPr lang="ru-RU" sz="1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1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Презентацию </a:t>
            </a:r>
            <a:r>
              <a:rPr lang="ru-RU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 учитель русского языка и литературы МБОУ СОШ №18 Родькина Т.А</a:t>
            </a:r>
            <a:endParaRPr lang="ru-RU" sz="1600" b="1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6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Минутка </a:t>
            </a:r>
            <a:r>
              <a:rPr lang="ru-RU" sz="3600" dirty="0" smtClean="0"/>
              <a:t>релаксации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295400"/>
            <a:ext cx="7772400" cy="533400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i="1" u="sng" dirty="0" smtClean="0">
                <a:solidFill>
                  <a:srgbClr val="FF0000"/>
                </a:solidFill>
              </a:rPr>
              <a:t>Упражнение </a:t>
            </a:r>
            <a:r>
              <a:rPr lang="ru-RU" b="1" i="1" u="sng" dirty="0" smtClean="0">
                <a:solidFill>
                  <a:srgbClr val="FF0000"/>
                </a:solidFill>
              </a:rPr>
              <a:t>«Загораем»</a:t>
            </a:r>
          </a:p>
          <a:p>
            <a:pPr>
              <a:lnSpc>
                <a:spcPct val="120000"/>
              </a:lnSpc>
              <a:buNone/>
            </a:pPr>
            <a:r>
              <a:rPr lang="ru-RU" sz="2100" dirty="0" smtClean="0">
                <a:solidFill>
                  <a:srgbClr val="002060"/>
                </a:solidFill>
              </a:rPr>
              <a:t>	</a:t>
            </a:r>
            <a:r>
              <a:rPr lang="ru-RU" sz="2400" b="1" dirty="0" smtClean="0">
                <a:solidFill>
                  <a:srgbClr val="002060"/>
                </a:solidFill>
              </a:rPr>
              <a:t>Представьте </a:t>
            </a:r>
            <a:r>
              <a:rPr lang="ru-RU" sz="2400" b="1" dirty="0" smtClean="0">
                <a:solidFill>
                  <a:srgbClr val="002060"/>
                </a:solidFill>
              </a:rPr>
              <a:t>себе, что вы загораете на солнышке вместе с Львенком и Черепахой </a:t>
            </a:r>
            <a:r>
              <a:rPr lang="ru-RU" sz="2400" b="1" u="sng" dirty="0" smtClean="0">
                <a:solidFill>
                  <a:srgbClr val="002060"/>
                </a:solidFill>
              </a:rPr>
              <a:t>(</a:t>
            </a:r>
            <a:r>
              <a:rPr lang="ru-RU" sz="2400" b="1" i="1" u="sng" dirty="0" smtClean="0">
                <a:solidFill>
                  <a:srgbClr val="002060"/>
                </a:solidFill>
              </a:rPr>
              <a:t>отодвинуть стул назад, вытянуть ноги вперед, сидя за партой</a:t>
            </a:r>
            <a:r>
              <a:rPr lang="ru-RU" sz="2400" b="1" u="sng" dirty="0" smtClean="0">
                <a:solidFill>
                  <a:srgbClr val="002060"/>
                </a:solidFill>
              </a:rPr>
              <a:t>)</a:t>
            </a:r>
            <a:r>
              <a:rPr lang="ru-RU" sz="2400" b="1" dirty="0" smtClean="0">
                <a:solidFill>
                  <a:srgbClr val="002060"/>
                </a:solidFill>
              </a:rPr>
              <a:t>. Поднимите ноги, держите на весу. Ноги напряглись (</a:t>
            </a:r>
            <a:r>
              <a:rPr lang="ru-RU" sz="2400" b="1" i="1" u="sng" dirty="0" smtClean="0">
                <a:solidFill>
                  <a:srgbClr val="002060"/>
                </a:solidFill>
              </a:rPr>
              <a:t>можно предложить ребенку самому потрогать, какими твердыми стали его </a:t>
            </a:r>
            <a:r>
              <a:rPr lang="ru-RU" sz="2400" b="1" i="1" u="sng" dirty="0" smtClean="0">
                <a:solidFill>
                  <a:srgbClr val="002060"/>
                </a:solidFill>
              </a:rPr>
              <a:t>мышцы</a:t>
            </a:r>
            <a:r>
              <a:rPr lang="ru-RU" sz="2400" b="1" dirty="0" smtClean="0">
                <a:solidFill>
                  <a:srgbClr val="002060"/>
                </a:solidFill>
              </a:rPr>
              <a:t>).Напряженные </a:t>
            </a:r>
            <a:r>
              <a:rPr lang="ru-RU" sz="2400" b="1" dirty="0" smtClean="0">
                <a:solidFill>
                  <a:srgbClr val="002060"/>
                </a:solidFill>
              </a:rPr>
              <a:t>ноги стали твердыми, каменными. Опустите ноги. Они устали, а теперь отдыхают, расслабляются. Как хорошо, приятно стало! Вдох – пауза, выдох – пауза. Аналогичное упражнение проводится для рук.</a:t>
            </a:r>
          </a:p>
          <a:p>
            <a:pPr>
              <a:lnSpc>
                <a:spcPct val="120000"/>
              </a:lnSpc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	Мы </a:t>
            </a:r>
            <a:r>
              <a:rPr lang="ru-RU" sz="2400" b="1" dirty="0" smtClean="0">
                <a:solidFill>
                  <a:srgbClr val="002060"/>
                </a:solidFill>
              </a:rPr>
              <a:t>прекрасно загораем!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Выше ноги (руки) поднимаем!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Держим... Держим... Напрягаем...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Загораем! Опускаем </a:t>
            </a:r>
            <a:r>
              <a:rPr lang="ru-RU" sz="2400" b="1" u="sng" dirty="0" smtClean="0">
                <a:solidFill>
                  <a:srgbClr val="002060"/>
                </a:solidFill>
              </a:rPr>
              <a:t>(</a:t>
            </a:r>
            <a:r>
              <a:rPr lang="ru-RU" sz="2400" b="1" i="1" u="sng" dirty="0" smtClean="0">
                <a:solidFill>
                  <a:srgbClr val="002060"/>
                </a:solidFill>
              </a:rPr>
              <a:t>ноги резко опустить на пол</a:t>
            </a:r>
            <a:r>
              <a:rPr lang="ru-RU" sz="2400" b="1" u="sng" dirty="0" smtClean="0">
                <a:solidFill>
                  <a:srgbClr val="002060"/>
                </a:solidFill>
              </a:rPr>
              <a:t>).</a:t>
            </a: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Ноги не напряжены, расслаблены.</a:t>
            </a:r>
          </a:p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975360"/>
          </a:xfrm>
        </p:spPr>
        <p:txBody>
          <a:bodyPr/>
          <a:lstStyle/>
          <a:p>
            <a:pPr algn="ctr"/>
            <a:r>
              <a:rPr lang="ru-RU" dirty="0" smtClean="0"/>
              <a:t>Составление таблицы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85800" y="2837065"/>
          <a:ext cx="6248400" cy="318273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078154"/>
                <a:gridCol w="1372198"/>
                <a:gridCol w="1837766"/>
                <a:gridCol w="1960282"/>
              </a:tblGrid>
              <a:tr h="495467">
                <a:tc gridSpan="2"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Единственное лицо</a:t>
                      </a:r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1707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 Л.</a:t>
                      </a:r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Я</a:t>
                      </a:r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Пою</a:t>
                      </a:r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Лежу</a:t>
                      </a:r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1707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2 Л.</a:t>
                      </a:r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Ты</a:t>
                      </a:r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Поешь</a:t>
                      </a:r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Лежишь</a:t>
                      </a:r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44307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3 Л.</a:t>
                      </a:r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Он(а)</a:t>
                      </a:r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Поет</a:t>
                      </a:r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Лежит</a:t>
                      </a:r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54637">
                <a:tc gridSpan="4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Множественное число</a:t>
                      </a:r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9784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</a:rPr>
                        <a:t> Л.</a:t>
                      </a:r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Мы</a:t>
                      </a:r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Поем</a:t>
                      </a:r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Лежим</a:t>
                      </a:r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1707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2 Л.</a:t>
                      </a:r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Вы</a:t>
                      </a:r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Поете</a:t>
                      </a:r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Лежите</a:t>
                      </a:r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78684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3 Л.</a:t>
                      </a:r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Они</a:t>
                      </a:r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Поют</a:t>
                      </a:r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Лежат</a:t>
                      </a:r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33400" y="1371600"/>
            <a:ext cx="7239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В 1 столбике у нас окончания 1 спряжения – это личные окончания глаголов 1 спряжения. Назовите их.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Во 2 столбике у нас окончания 2 спряжения – это личные окончания глаголов 2 спряжения. Назовите их.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Работа по определению </a:t>
            </a:r>
            <a:r>
              <a:rPr lang="ru-RU" sz="3200" dirty="0" smtClean="0"/>
              <a:t>спряжения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 Давайте </a:t>
            </a:r>
            <a:r>
              <a:rPr lang="ru-RU" sz="2400" b="1" dirty="0" smtClean="0">
                <a:solidFill>
                  <a:srgbClr val="002060"/>
                </a:solidFill>
              </a:rPr>
              <a:t>вернемся к объявлению, найдите </a:t>
            </a:r>
            <a:r>
              <a:rPr lang="ru-RU" sz="2400" b="1" dirty="0" smtClean="0">
                <a:solidFill>
                  <a:srgbClr val="002060"/>
                </a:solidFill>
              </a:rPr>
              <a:t>  глаголы </a:t>
            </a:r>
            <a:r>
              <a:rPr lang="ru-RU" sz="2400" b="1" dirty="0" smtClean="0">
                <a:solidFill>
                  <a:srgbClr val="002060"/>
                </a:solidFill>
              </a:rPr>
              <a:t>в личной форме, определите спряжение (открывается, приходите).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Как определили спряжение?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Вспомним задание на минутке чистописания, как было распределено задание?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6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Выбрать правильный ответ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 smtClean="0"/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Глаголы:</a:t>
            </a:r>
          </a:p>
          <a:p>
            <a:pPr marL="514350" lvl="0" indent="-51435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	</a:t>
            </a:r>
            <a:r>
              <a:rPr lang="ru-RU" sz="2400" b="1" dirty="0" smtClean="0">
                <a:solidFill>
                  <a:srgbClr val="002060"/>
                </a:solidFill>
              </a:rPr>
              <a:t>1) склоняются</a:t>
            </a:r>
          </a:p>
          <a:p>
            <a:pPr marL="514350" lvl="0" indent="-51435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	2) спрягаются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У глаголов при спряжении изменяется</a:t>
            </a:r>
          </a:p>
          <a:p>
            <a:pPr lvl="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	 </a:t>
            </a:r>
            <a:r>
              <a:rPr lang="ru-RU" sz="2400" b="1" dirty="0" smtClean="0">
                <a:solidFill>
                  <a:srgbClr val="002060"/>
                </a:solidFill>
              </a:rPr>
              <a:t>  1) окончание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 lvl="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	   2) основа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Что называется спряжением?</a:t>
            </a:r>
          </a:p>
          <a:p>
            <a:pPr lvl="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	   1) изменение </a:t>
            </a:r>
            <a:r>
              <a:rPr lang="ru-RU" sz="2400" b="1" dirty="0" smtClean="0">
                <a:solidFill>
                  <a:srgbClr val="002060"/>
                </a:solidFill>
              </a:rPr>
              <a:t>глагола по падежам</a:t>
            </a:r>
          </a:p>
          <a:p>
            <a:pPr lvl="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	   2) изменение </a:t>
            </a:r>
            <a:r>
              <a:rPr lang="ru-RU" sz="2400" b="1" dirty="0" smtClean="0">
                <a:solidFill>
                  <a:srgbClr val="002060"/>
                </a:solidFill>
              </a:rPr>
              <a:t>глагола по лицам и числам</a:t>
            </a:r>
          </a:p>
          <a:p>
            <a:pPr lvl="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	   3) изменение </a:t>
            </a:r>
            <a:r>
              <a:rPr lang="ru-RU" sz="2400" b="1" dirty="0" smtClean="0">
                <a:solidFill>
                  <a:srgbClr val="002060"/>
                </a:solidFill>
              </a:rPr>
              <a:t>глагола по рода и числам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10A0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10A0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10A0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Закончи предложения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 Наше </a:t>
            </a:r>
            <a:r>
              <a:rPr lang="ru-RU" sz="2400" b="1" dirty="0" smtClean="0">
                <a:solidFill>
                  <a:srgbClr val="002060"/>
                </a:solidFill>
              </a:rPr>
              <a:t>занятие подошло к концу, давайте подведем итог, закончи предложения: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</a:rPr>
              <a:t>Я поняла, что…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</a:rPr>
              <a:t>Я узнала, что…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</a:rPr>
              <a:t>Мне было интересно…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620000" cy="318516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Спасибо за внимание!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5400" dirty="0" smtClean="0"/>
          </a:p>
          <a:p>
            <a:pPr>
              <a:buNone/>
            </a:pPr>
            <a:endParaRPr lang="ru-RU" sz="5400" dirty="0" smtClean="0"/>
          </a:p>
          <a:p>
            <a:pPr algn="ctr">
              <a:buNone/>
            </a:pPr>
            <a:endParaRPr lang="ru-RU" sz="5400" dirty="0" smtClean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05156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Что же такое глагол??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 </a:t>
            </a:r>
          </a:p>
          <a:p>
            <a:pPr>
              <a:lnSpc>
                <a:spcPct val="150000"/>
              </a:lnSpc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  </a:t>
            </a:r>
            <a:r>
              <a:rPr lang="ru-RU" sz="2400" b="1" dirty="0" smtClean="0">
                <a:solidFill>
                  <a:srgbClr val="002060"/>
                </a:solidFill>
              </a:rPr>
              <a:t>Рассказать </a:t>
            </a:r>
            <a:r>
              <a:rPr lang="ru-RU" sz="2400" b="1" dirty="0" smtClean="0">
                <a:solidFill>
                  <a:srgbClr val="002060"/>
                </a:solidFill>
              </a:rPr>
              <a:t>нам об этом может </a:t>
            </a:r>
            <a:r>
              <a:rPr lang="ru-RU" sz="2400" b="1" i="1" u="sng" dirty="0" smtClean="0">
                <a:solidFill>
                  <a:srgbClr val="FF0000"/>
                </a:solidFill>
              </a:rPr>
              <a:t>“Толковый словарь живого великорусского языка» Владимира Ивановича Даля</a:t>
            </a:r>
            <a:r>
              <a:rPr lang="ru-RU" sz="2400" b="1" dirty="0" smtClean="0">
                <a:solidFill>
                  <a:srgbClr val="002060"/>
                </a:solidFill>
              </a:rPr>
              <a:t>: </a:t>
            </a:r>
            <a:r>
              <a:rPr lang="ru-RU" sz="2400" b="1" dirty="0" smtClean="0">
                <a:solidFill>
                  <a:srgbClr val="002060"/>
                </a:solidFill>
              </a:rPr>
              <a:t>“ГЛАГОЛ - слово, речь, мысль… </a:t>
            </a:r>
            <a:r>
              <a:rPr lang="ru-RU" sz="2400" b="1" i="1" dirty="0" smtClean="0">
                <a:solidFill>
                  <a:srgbClr val="002060"/>
                </a:solidFill>
              </a:rPr>
              <a:t>Глаголь - название буквы Г в славянской и русской азбуке</a:t>
            </a:r>
            <a:r>
              <a:rPr lang="ru-RU" sz="2400" b="1" dirty="0" smtClean="0">
                <a:solidFill>
                  <a:srgbClr val="002060"/>
                </a:solidFill>
              </a:rPr>
              <a:t>”.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97536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Минутка чистописания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Поставь </a:t>
            </a:r>
            <a:r>
              <a:rPr lang="ru-RU" b="1" dirty="0" smtClean="0">
                <a:solidFill>
                  <a:srgbClr val="002060"/>
                </a:solidFill>
              </a:rPr>
              <a:t>слова в форму 3 </a:t>
            </a:r>
            <a:r>
              <a:rPr lang="ru-RU" b="1" dirty="0" smtClean="0">
                <a:solidFill>
                  <a:srgbClr val="002060"/>
                </a:solidFill>
              </a:rPr>
              <a:t>лица множественного </a:t>
            </a:r>
            <a:r>
              <a:rPr lang="ru-RU" b="1" dirty="0" smtClean="0">
                <a:solidFill>
                  <a:srgbClr val="002060"/>
                </a:solidFill>
              </a:rPr>
              <a:t>числа</a:t>
            </a:r>
            <a:r>
              <a:rPr lang="ru-RU" b="1" dirty="0" smtClean="0">
                <a:solidFill>
                  <a:srgbClr val="002060"/>
                </a:solidFill>
              </a:rPr>
              <a:t>:</a:t>
            </a:r>
            <a:r>
              <a:rPr lang="ru-RU" b="1" dirty="0" smtClean="0">
                <a:solidFill>
                  <a:srgbClr val="002060"/>
                </a:solidFill>
              </a:rPr>
              <a:t> живет – живут, поёт – поют (1вариант), чертит – чертят, кричит – </a:t>
            </a:r>
            <a:r>
              <a:rPr lang="ru-RU" b="1" dirty="0" smtClean="0">
                <a:solidFill>
                  <a:srgbClr val="002060"/>
                </a:solidFill>
              </a:rPr>
              <a:t>кричат(2 вариант).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	</a:t>
            </a:r>
            <a:r>
              <a:rPr lang="ru-RU" b="1" dirty="0" smtClean="0">
                <a:solidFill>
                  <a:srgbClr val="002060"/>
                </a:solidFill>
              </a:rPr>
              <a:t>	1 вариант:			2 вариант: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	</a:t>
            </a:r>
            <a:r>
              <a:rPr lang="ru-RU" b="1" dirty="0" smtClean="0">
                <a:solidFill>
                  <a:srgbClr val="002060"/>
                </a:solidFill>
              </a:rPr>
              <a:t>	 -</a:t>
            </a:r>
            <a:r>
              <a:rPr lang="ru-RU" b="1" dirty="0" err="1" smtClean="0">
                <a:solidFill>
                  <a:srgbClr val="002060"/>
                </a:solidFill>
              </a:rPr>
              <a:t>ут</a:t>
            </a:r>
            <a:r>
              <a:rPr lang="ru-RU" b="1" dirty="0" smtClean="0">
                <a:solidFill>
                  <a:srgbClr val="002060"/>
                </a:solidFill>
              </a:rPr>
              <a:t>, -ют			  -</a:t>
            </a:r>
            <a:r>
              <a:rPr lang="ru-RU" b="1" dirty="0" err="1" smtClean="0">
                <a:solidFill>
                  <a:srgbClr val="002060"/>
                </a:solidFill>
              </a:rPr>
              <a:t>ат</a:t>
            </a:r>
            <a:r>
              <a:rPr lang="ru-RU" b="1" dirty="0" smtClean="0">
                <a:solidFill>
                  <a:srgbClr val="002060"/>
                </a:solidFill>
              </a:rPr>
              <a:t>, -</a:t>
            </a:r>
            <a:r>
              <a:rPr lang="ru-RU" b="1" dirty="0" err="1" smtClean="0">
                <a:solidFill>
                  <a:srgbClr val="002060"/>
                </a:solidFill>
              </a:rPr>
              <a:t>ят</a:t>
            </a:r>
            <a:endParaRPr lang="ru-RU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916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Словарная </a:t>
            </a:r>
            <a:r>
              <a:rPr lang="ru-RU" sz="3600" dirty="0" smtClean="0"/>
              <a:t>работа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7239000" cy="493173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Послушайте </a:t>
            </a:r>
            <a:r>
              <a:rPr lang="ru-RU" sz="2400" b="1" dirty="0" smtClean="0">
                <a:solidFill>
                  <a:srgbClr val="002060"/>
                </a:solidFill>
              </a:rPr>
              <a:t>толкование словарных слов, замените одним словарным словом, записать отгаданное слово.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</a:rPr>
              <a:t>Сиять </a:t>
            </a:r>
            <a:r>
              <a:rPr lang="ru-RU" sz="2400" b="1" dirty="0" smtClean="0">
                <a:solidFill>
                  <a:srgbClr val="002060"/>
                </a:solidFill>
              </a:rPr>
              <a:t>ярким, искристым прерывистым светом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Стремиться к осуществлению чего-либо, хотеть </a:t>
            </a:r>
            <a:r>
              <a:rPr lang="ru-RU" sz="2400" b="1" dirty="0" smtClean="0">
                <a:solidFill>
                  <a:srgbClr val="002060"/>
                </a:solidFill>
              </a:rPr>
              <a:t>чего-то.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</a:rPr>
              <a:t> Человек</a:t>
            </a:r>
            <a:r>
              <a:rPr lang="ru-RU" sz="2400" b="1" dirty="0" smtClean="0">
                <a:solidFill>
                  <a:srgbClr val="002060"/>
                </a:solidFill>
              </a:rPr>
              <a:t>, который совершает поездку на каком-либо </a:t>
            </a:r>
            <a:r>
              <a:rPr lang="ru-RU" sz="2400" b="1" dirty="0" smtClean="0">
                <a:solidFill>
                  <a:srgbClr val="002060"/>
                </a:solidFill>
              </a:rPr>
              <a:t>транспорте.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</a:rPr>
              <a:t>Дорога</a:t>
            </a:r>
            <a:r>
              <a:rPr lang="ru-RU" sz="2400" b="1" dirty="0" smtClean="0">
                <a:solidFill>
                  <a:srgbClr val="002060"/>
                </a:solidFill>
              </a:rPr>
              <a:t>, обсаженная по обеим сторонам деревьями, кустарником, или дорожка в саду, в </a:t>
            </a:r>
            <a:r>
              <a:rPr lang="ru-RU" sz="2400" b="1" dirty="0" smtClean="0">
                <a:solidFill>
                  <a:srgbClr val="002060"/>
                </a:solidFill>
              </a:rPr>
              <a:t>парке.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Оцени себя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На какие 2 группы можно разделить слова?</a:t>
            </a:r>
          </a:p>
          <a:p>
            <a:pPr lvl="0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Как изменяются имена существительные?</a:t>
            </a:r>
          </a:p>
          <a:p>
            <a:pPr lvl="0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Как называется изменение имен существительных по падежам и числам?</a:t>
            </a:r>
          </a:p>
          <a:p>
            <a:pPr lvl="0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Как изменяются глаголы</a:t>
            </a:r>
            <a:r>
              <a:rPr lang="ru-RU" sz="2400" b="1" dirty="0" smtClean="0">
                <a:solidFill>
                  <a:srgbClr val="002060"/>
                </a:solidFill>
              </a:rPr>
              <a:t>?</a:t>
            </a:r>
            <a:endParaRPr lang="ru-RU" sz="24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05156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Орфографическая минутка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 err="1" smtClean="0">
                <a:solidFill>
                  <a:srgbClr val="FF0000"/>
                </a:solidFill>
              </a:rPr>
              <a:t>Абъявление</a:t>
            </a:r>
            <a:r>
              <a:rPr lang="ru-RU" b="1" i="1" dirty="0" smtClean="0">
                <a:solidFill>
                  <a:srgbClr val="FF0000"/>
                </a:solidFill>
              </a:rPr>
              <a:t>.</a:t>
            </a:r>
          </a:p>
          <a:p>
            <a:pPr>
              <a:buNone/>
            </a:pPr>
            <a:r>
              <a:rPr lang="ru-RU" i="1" dirty="0" smtClean="0"/>
              <a:t>		</a:t>
            </a:r>
            <a:r>
              <a:rPr lang="ru-RU" b="1" i="1" dirty="0" smtClean="0">
                <a:solidFill>
                  <a:srgbClr val="002060"/>
                </a:solidFill>
              </a:rPr>
              <a:t>Открывается </a:t>
            </a:r>
            <a:r>
              <a:rPr lang="ru-RU" b="1" i="1" dirty="0" smtClean="0">
                <a:solidFill>
                  <a:srgbClr val="002060"/>
                </a:solidFill>
              </a:rPr>
              <a:t>каток. Приходите </a:t>
            </a:r>
            <a:r>
              <a:rPr lang="ru-RU" b="1" i="1" dirty="0" err="1" smtClean="0">
                <a:solidFill>
                  <a:srgbClr val="002060"/>
                </a:solidFill>
              </a:rPr>
              <a:t>катаца</a:t>
            </a:r>
            <a:r>
              <a:rPr lang="ru-RU" b="1" i="1" dirty="0" smtClean="0">
                <a:solidFill>
                  <a:srgbClr val="002060"/>
                </a:solidFill>
              </a:rPr>
              <a:t>, </a:t>
            </a:r>
            <a:r>
              <a:rPr lang="ru-RU" b="1" i="1" dirty="0" err="1" smtClean="0">
                <a:solidFill>
                  <a:srgbClr val="002060"/>
                </a:solidFill>
              </a:rPr>
              <a:t>смеяца</a:t>
            </a:r>
            <a:r>
              <a:rPr lang="ru-RU" b="1" i="1" dirty="0" smtClean="0">
                <a:solidFill>
                  <a:srgbClr val="002060"/>
                </a:solidFill>
              </a:rPr>
              <a:t>, </a:t>
            </a:r>
            <a:r>
              <a:rPr lang="ru-RU" b="1" i="1" dirty="0" err="1" smtClean="0">
                <a:solidFill>
                  <a:srgbClr val="002060"/>
                </a:solidFill>
              </a:rPr>
              <a:t>занимаца</a:t>
            </a:r>
            <a:r>
              <a:rPr lang="ru-RU" b="1" i="1" dirty="0" smtClean="0">
                <a:solidFill>
                  <a:srgbClr val="002060"/>
                </a:solidFill>
              </a:rPr>
              <a:t> спортом.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Дед </a:t>
            </a:r>
            <a:r>
              <a:rPr lang="ru-RU" b="1" i="1" dirty="0" err="1" smtClean="0">
                <a:solidFill>
                  <a:srgbClr val="002060"/>
                </a:solidFill>
              </a:rPr>
              <a:t>Марос</a:t>
            </a:r>
            <a:r>
              <a:rPr lang="ru-RU" b="1" i="1" dirty="0" smtClean="0">
                <a:solidFill>
                  <a:srgbClr val="002060"/>
                </a:solidFill>
              </a:rPr>
              <a:t>.</a:t>
            </a:r>
          </a:p>
          <a:p>
            <a:pPr>
              <a:buNone/>
            </a:pPr>
            <a:endParaRPr lang="ru-RU" b="1" i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Что </a:t>
            </a:r>
            <a:r>
              <a:rPr lang="ru-RU" b="1" dirty="0" smtClean="0">
                <a:solidFill>
                  <a:srgbClr val="002060"/>
                </a:solidFill>
              </a:rPr>
              <a:t>странного в этом объявлении?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Исправьте ошибки, объясните орфограммы.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975360"/>
          </a:xfrm>
        </p:spPr>
        <p:txBody>
          <a:bodyPr/>
          <a:lstStyle/>
          <a:p>
            <a:pPr algn="ctr"/>
            <a:r>
              <a:rPr lang="ru-RU" i="1" dirty="0" smtClean="0"/>
              <a:t>Определите тему урока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400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	</a:t>
            </a:r>
            <a:r>
              <a:rPr lang="ru-RU" sz="2400" b="1" i="1" dirty="0" err="1" smtClean="0">
                <a:solidFill>
                  <a:srgbClr val="002060"/>
                </a:solidFill>
              </a:rPr>
              <a:t>вологалгеинежярпсамет</a:t>
            </a:r>
            <a:r>
              <a:rPr lang="ru-RU" sz="2400" b="1" i="1" dirty="0" smtClean="0">
                <a:solidFill>
                  <a:srgbClr val="002060"/>
                </a:solidFill>
              </a:rPr>
              <a:t> </a:t>
            </a:r>
            <a:endParaRPr lang="ru-RU" sz="2400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b="1" i="1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Попробуйте обозначить цели </a:t>
            </a:r>
            <a:r>
              <a:rPr lang="ru-RU" sz="2400" b="1" dirty="0" smtClean="0">
                <a:solidFill>
                  <a:srgbClr val="002060"/>
                </a:solidFill>
              </a:rPr>
              <a:t>урока…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Чем же мы будем заниматься на уроке…</a:t>
            </a:r>
          </a:p>
          <a:p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239000" cy="9144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Продолжи </a:t>
            </a:r>
            <a:r>
              <a:rPr lang="ru-RU" dirty="0" smtClean="0"/>
              <a:t>предложение: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Имя прилагательное  - изменяется (по </a:t>
            </a:r>
            <a:r>
              <a:rPr lang="ru-RU" sz="2400" b="1" dirty="0" smtClean="0">
                <a:solidFill>
                  <a:srgbClr val="002060"/>
                </a:solidFill>
              </a:rPr>
              <a:t>родам,  </a:t>
            </a:r>
            <a:r>
              <a:rPr lang="ru-RU" sz="2400" b="1" dirty="0" smtClean="0">
                <a:solidFill>
                  <a:srgbClr val="002060"/>
                </a:solidFill>
              </a:rPr>
              <a:t>падежам и числам</a:t>
            </a:r>
            <a:r>
              <a:rPr lang="ru-RU" sz="2400" b="1" dirty="0" smtClean="0">
                <a:solidFill>
                  <a:srgbClr val="002060"/>
                </a:solidFill>
              </a:rPr>
              <a:t>).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Имя существительное  -   </a:t>
            </a:r>
            <a:r>
              <a:rPr lang="ru-RU" sz="2400" b="1" dirty="0" smtClean="0">
                <a:solidFill>
                  <a:srgbClr val="002060"/>
                </a:solidFill>
              </a:rPr>
              <a:t>склоняются, изменяются (по </a:t>
            </a:r>
            <a:r>
              <a:rPr lang="ru-RU" sz="2400" b="1" dirty="0" smtClean="0">
                <a:solidFill>
                  <a:srgbClr val="002060"/>
                </a:solidFill>
              </a:rPr>
              <a:t>числам, </a:t>
            </a:r>
            <a:r>
              <a:rPr lang="ru-RU" sz="2400" b="1" dirty="0" smtClean="0">
                <a:solidFill>
                  <a:srgbClr val="002060"/>
                </a:solidFill>
              </a:rPr>
              <a:t>падежам).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 А глагол - ? ( </a:t>
            </a:r>
            <a:r>
              <a:rPr lang="ru-RU" sz="2400" b="1" i="1" dirty="0" smtClean="0">
                <a:solidFill>
                  <a:srgbClr val="002060"/>
                </a:solidFill>
              </a:rPr>
              <a:t>изменяется по ..</a:t>
            </a:r>
            <a:r>
              <a:rPr lang="ru-RU" sz="2400" b="1" dirty="0" smtClean="0">
                <a:solidFill>
                  <a:srgbClr val="002060"/>
                </a:solidFill>
              </a:rPr>
              <a:t>.)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05156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Проверь, оцени </a:t>
            </a:r>
            <a:r>
              <a:rPr lang="ru-RU" sz="3600" dirty="0" smtClean="0"/>
              <a:t>себя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 lvl="0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Что </a:t>
            </a:r>
            <a:r>
              <a:rPr lang="ru-RU" sz="2400" b="1" dirty="0" smtClean="0">
                <a:solidFill>
                  <a:srgbClr val="002060"/>
                </a:solidFill>
              </a:rPr>
              <a:t>мы делали?</a:t>
            </a:r>
          </a:p>
          <a:p>
            <a:pPr lvl="0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Что значит спрягать?</a:t>
            </a:r>
          </a:p>
          <a:p>
            <a:pPr lvl="0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Что изменяется у глагола при спряжении</a:t>
            </a:r>
            <a:r>
              <a:rPr lang="ru-RU" sz="2400" b="1" dirty="0" smtClean="0">
                <a:solidFill>
                  <a:srgbClr val="002060"/>
                </a:solidFill>
              </a:rPr>
              <a:t>?</a:t>
            </a:r>
          </a:p>
          <a:p>
            <a:pPr lvl="0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Зачем надо знать спряжение глаголов?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87</TotalTime>
  <Words>360</Words>
  <PresentationFormat>Экран (4:3)</PresentationFormat>
  <Paragraphs>100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Изящная</vt:lpstr>
      <vt:lpstr>Спряжение глаголов</vt:lpstr>
      <vt:lpstr>Что же такое глагол??</vt:lpstr>
      <vt:lpstr>Минутка чистописания</vt:lpstr>
      <vt:lpstr>Словарная работа</vt:lpstr>
      <vt:lpstr>         Оцени себя</vt:lpstr>
      <vt:lpstr>Орфографическая минутка</vt:lpstr>
      <vt:lpstr>Определите тему урока </vt:lpstr>
      <vt:lpstr>Продолжи предложение:</vt:lpstr>
      <vt:lpstr>Проверь, оцени себя</vt:lpstr>
      <vt:lpstr>Минутка релаксации</vt:lpstr>
      <vt:lpstr>Составление таблицы</vt:lpstr>
      <vt:lpstr>Работа по определению спряжения</vt:lpstr>
      <vt:lpstr>Выбрать правильный ответ</vt:lpstr>
      <vt:lpstr>Закончи предложения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Спряжение глаголов</dc:title>
  <dc:creator>Nastya</dc:creator>
  <cp:lastModifiedBy>Nastya</cp:lastModifiedBy>
  <cp:revision>10</cp:revision>
  <dcterms:created xsi:type="dcterms:W3CDTF">2014-04-02T16:56:48Z</dcterms:created>
  <dcterms:modified xsi:type="dcterms:W3CDTF">2014-04-02T18:35:03Z</dcterms:modified>
</cp:coreProperties>
</file>