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9" r:id="rId3"/>
    <p:sldId id="257" r:id="rId4"/>
    <p:sldId id="258" r:id="rId5"/>
    <p:sldId id="259" r:id="rId6"/>
    <p:sldId id="267" r:id="rId7"/>
    <p:sldId id="268" r:id="rId8"/>
    <p:sldId id="260" r:id="rId9"/>
    <p:sldId id="261" r:id="rId10"/>
    <p:sldId id="262" r:id="rId11"/>
    <p:sldId id="263" r:id="rId12"/>
    <p:sldId id="264"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6" r:id="rId29"/>
    <p:sldId id="288"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8603FDC-E32A-4AB5-989C-0864C3EAD2B8}" styleName="Стиль из темы 2 - акцент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Стиль из темы 2 - акцент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34587" autoAdjust="0"/>
    <p:restoredTop sz="94713" autoAdjust="0"/>
  </p:normalViewPr>
  <p:slideViewPr>
    <p:cSldViewPr>
      <p:cViewPr varScale="1">
        <p:scale>
          <a:sx n="110" d="100"/>
          <a:sy n="110" d="100"/>
        </p:scale>
        <p:origin x="-164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06.12.2011</a:t>
            </a:fld>
            <a:endParaRPr lang="ru-RU" dirty="0"/>
          </a:p>
        </p:txBody>
      </p:sp>
      <p:sp>
        <p:nvSpPr>
          <p:cNvPr id="19" name="Нижний колонтитул 18"/>
          <p:cNvSpPr>
            <a:spLocks noGrp="1"/>
          </p:cNvSpPr>
          <p:nvPr>
            <p:ph type="ftr" sz="quarter" idx="11"/>
          </p:nvPr>
        </p:nvSpPr>
        <p:spPr/>
        <p:txBody>
          <a:bodyPr/>
          <a:lstStyle/>
          <a:p>
            <a:endParaRPr lang="ru-RU" dirty="0"/>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06.12.2011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06.12.2011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06.12.2011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06.12.2011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06.12.2011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06.12.2011</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06.12.2011</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06.12.2011</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06.12.2011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06.12.2011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dirty="0"/>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dirty="0"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06.12.2011</a:t>
            </a:fld>
            <a:endParaRPr lang="ru-RU" dirty="0"/>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dirty="0"/>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dirty="0"/>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Презентация по Алгебре</a:t>
            </a:r>
            <a:endParaRPr lang="ru-RU" dirty="0"/>
          </a:p>
        </p:txBody>
      </p:sp>
      <p:sp>
        <p:nvSpPr>
          <p:cNvPr id="3" name="Текст 2"/>
          <p:cNvSpPr>
            <a:spLocks noGrp="1"/>
          </p:cNvSpPr>
          <p:nvPr>
            <p:ph type="body" idx="1"/>
          </p:nvPr>
        </p:nvSpPr>
        <p:spPr>
          <a:xfrm>
            <a:off x="0" y="2704664"/>
            <a:ext cx="9144000" cy="1509712"/>
          </a:xfrm>
        </p:spPr>
        <p:txBody>
          <a:bodyPr/>
          <a:lstStyle/>
          <a:p>
            <a:r>
              <a:rPr lang="ru-RU" dirty="0" smtClean="0"/>
              <a:t>По теме: «Понятие о пропорции» </a:t>
            </a:r>
            <a:r>
              <a:rPr lang="ru-RU" sz="1800" dirty="0" smtClean="0"/>
              <a:t>«Обратная пропорциональная зависимость»</a:t>
            </a:r>
          </a:p>
          <a:p>
            <a:r>
              <a:rPr lang="ru-RU" sz="1800" dirty="0" smtClean="0"/>
              <a:t>                                                                                                                                       «Графики» </a:t>
            </a:r>
            <a:endParaRPr lang="ru-RU" sz="1800" dirty="0"/>
          </a:p>
        </p:txBody>
      </p:sp>
      <p:sp>
        <p:nvSpPr>
          <p:cNvPr id="4" name="TextBox 3"/>
          <p:cNvSpPr txBox="1"/>
          <p:nvPr/>
        </p:nvSpPr>
        <p:spPr>
          <a:xfrm>
            <a:off x="5143504" y="4786322"/>
            <a:ext cx="3643338" cy="923330"/>
          </a:xfrm>
          <a:prstGeom prst="rect">
            <a:avLst/>
          </a:prstGeom>
          <a:noFill/>
        </p:spPr>
        <p:txBody>
          <a:bodyPr wrap="square" rtlCol="0">
            <a:spAutoFit/>
          </a:bodyPr>
          <a:lstStyle/>
          <a:p>
            <a:r>
              <a:rPr lang="ru-RU" dirty="0" smtClean="0"/>
              <a:t>Выполнила Ученица 8 «А» класса                                           МБОУ СОШ № 18      Маньковская Елена</a:t>
            </a:r>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428604"/>
            <a:ext cx="7772400" cy="2000264"/>
          </a:xfrm>
        </p:spPr>
        <p:txBody>
          <a:bodyPr/>
          <a:lstStyle/>
          <a:p>
            <a:r>
              <a:rPr lang="ru-RU" dirty="0" smtClean="0">
                <a:latin typeface="Segoe Script" pitchFamily="34" charset="0"/>
                <a:cs typeface="MV Boli" pitchFamily="2" charset="0"/>
              </a:rPr>
              <a:t>Проверим знания…</a:t>
            </a:r>
            <a:endParaRPr lang="ru-RU" dirty="0">
              <a:latin typeface="Segoe Script" pitchFamily="34" charset="0"/>
              <a:cs typeface="MV Boli" pitchFamily="2" charset="0"/>
            </a:endParaRPr>
          </a:p>
        </p:txBody>
      </p:sp>
      <p:sp>
        <p:nvSpPr>
          <p:cNvPr id="3" name="Текст 2"/>
          <p:cNvSpPr>
            <a:spLocks noGrp="1"/>
          </p:cNvSpPr>
          <p:nvPr>
            <p:ph type="body" idx="1"/>
          </p:nvPr>
        </p:nvSpPr>
        <p:spPr/>
        <p:txBody>
          <a:bodyPr/>
          <a:lstStyle/>
          <a:p>
            <a:r>
              <a:rPr lang="ru-RU" dirty="0" smtClean="0"/>
              <a:t>                                                                      Задания.</a:t>
            </a: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500042"/>
            <a:ext cx="8334404" cy="5286412"/>
          </a:xfrm>
        </p:spPr>
        <p:txBody>
          <a:bodyPr>
            <a:normAutofit fontScale="90000"/>
          </a:bodyPr>
          <a:lstStyle/>
          <a:p>
            <a:r>
              <a:rPr lang="ru-RU" sz="3200" b="1" i="1" dirty="0" smtClean="0">
                <a:ea typeface="DFKai-SB" pitchFamily="65" charset="-120"/>
                <a:cs typeface="DilleniaUPC" pitchFamily="18" charset="-34"/>
              </a:rPr>
              <a:t>Задание №1:</a:t>
            </a:r>
            <a:r>
              <a:rPr lang="ru-RU" sz="3200" dirty="0" smtClean="0"/>
              <a:t> Запишите в виде пропорций следующее предложения: </a:t>
            </a:r>
            <a:br>
              <a:rPr lang="ru-RU" sz="3200" dirty="0" smtClean="0"/>
            </a:br>
            <a:r>
              <a:rPr lang="ru-RU" sz="3200" dirty="0" smtClean="0"/>
              <a:t>а) </a:t>
            </a:r>
            <a:r>
              <a:rPr lang="ru-RU" sz="3200" dirty="0" smtClean="0">
                <a:latin typeface="Gungsuh" pitchFamily="18" charset="-127"/>
                <a:ea typeface="Gungsuh" pitchFamily="18" charset="-127"/>
              </a:rPr>
              <a:t>8</a:t>
            </a:r>
            <a:r>
              <a:rPr lang="ru-RU" sz="3200" dirty="0" smtClean="0"/>
              <a:t> так относится к </a:t>
            </a:r>
            <a:r>
              <a:rPr lang="ru-RU" sz="3200" dirty="0" smtClean="0">
                <a:latin typeface="Gungsuh" pitchFamily="18" charset="-127"/>
                <a:ea typeface="Gungsuh" pitchFamily="18" charset="-127"/>
              </a:rPr>
              <a:t>16</a:t>
            </a:r>
            <a:r>
              <a:rPr lang="ru-RU" sz="3200" dirty="0" smtClean="0"/>
              <a:t>, как </a:t>
            </a:r>
            <a:r>
              <a:rPr lang="ru-RU" sz="3200" dirty="0" smtClean="0">
                <a:latin typeface="Gungsuh" pitchFamily="18" charset="-127"/>
                <a:ea typeface="Gungsuh" pitchFamily="18" charset="-127"/>
              </a:rPr>
              <a:t>2</a:t>
            </a:r>
            <a:r>
              <a:rPr lang="ru-RU" sz="3200" dirty="0" smtClean="0"/>
              <a:t> относится к </a:t>
            </a:r>
            <a:r>
              <a:rPr lang="ru-RU" sz="3200" dirty="0" smtClean="0">
                <a:latin typeface="Gungsuh" pitchFamily="18" charset="-127"/>
                <a:ea typeface="Gungsuh" pitchFamily="18" charset="-127"/>
              </a:rPr>
              <a:t>4</a:t>
            </a:r>
            <a:r>
              <a:rPr lang="ru-RU" sz="3200" dirty="0" smtClean="0"/>
              <a:t>;</a:t>
            </a:r>
            <a:br>
              <a:rPr lang="ru-RU" sz="3200" dirty="0" smtClean="0"/>
            </a:br>
            <a:r>
              <a:rPr lang="ru-RU" sz="3200" dirty="0" smtClean="0"/>
              <a:t>б) </a:t>
            </a:r>
            <a:r>
              <a:rPr lang="ru-RU" sz="3200" dirty="0" smtClean="0">
                <a:latin typeface="+mn-lt"/>
              </a:rPr>
              <a:t>72 </a:t>
            </a:r>
            <a:r>
              <a:rPr lang="ru-RU" sz="3200" dirty="0" smtClean="0"/>
              <a:t>во столько раз больше </a:t>
            </a:r>
            <a:r>
              <a:rPr lang="ru-RU" sz="3200" dirty="0" smtClean="0">
                <a:latin typeface="Gungsuh" pitchFamily="18" charset="-127"/>
                <a:ea typeface="Gungsuh" pitchFamily="18" charset="-127"/>
              </a:rPr>
              <a:t>12</a:t>
            </a:r>
            <a:r>
              <a:rPr lang="ru-RU" sz="3200" dirty="0" smtClean="0"/>
              <a:t>, во сколько раз </a:t>
            </a:r>
            <a:r>
              <a:rPr lang="ru-RU" sz="3200" dirty="0" smtClean="0">
                <a:latin typeface="Gungsuh" pitchFamily="18" charset="-127"/>
                <a:ea typeface="Gungsuh" pitchFamily="18" charset="-127"/>
              </a:rPr>
              <a:t>54</a:t>
            </a:r>
            <a:r>
              <a:rPr lang="ru-RU" sz="3200" dirty="0" smtClean="0"/>
              <a:t> больше </a:t>
            </a:r>
            <a:r>
              <a:rPr lang="ru-RU" sz="3200" dirty="0" smtClean="0">
                <a:latin typeface="+mn-lt"/>
              </a:rPr>
              <a:t>9</a:t>
            </a:r>
            <a:r>
              <a:rPr lang="ru-RU" sz="3200" dirty="0" smtClean="0"/>
              <a:t>;</a:t>
            </a:r>
            <a:br>
              <a:rPr lang="ru-RU" sz="3200" dirty="0" smtClean="0"/>
            </a:br>
            <a:r>
              <a:rPr lang="ru-RU" sz="3200" dirty="0" smtClean="0"/>
              <a:t>в) число </a:t>
            </a:r>
            <a:r>
              <a:rPr lang="ru-RU" sz="3200" dirty="0" smtClean="0">
                <a:latin typeface="+mn-lt"/>
              </a:rPr>
              <a:t>13</a:t>
            </a:r>
            <a:r>
              <a:rPr lang="ru-RU" sz="3200" dirty="0" smtClean="0"/>
              <a:t> составляет такую часть от </a:t>
            </a:r>
            <a:r>
              <a:rPr lang="ru-RU" sz="3200" dirty="0" smtClean="0">
                <a:latin typeface="+mn-lt"/>
                <a:ea typeface="Gungsuh" pitchFamily="18" charset="-127"/>
              </a:rPr>
              <a:t>65</a:t>
            </a:r>
            <a:r>
              <a:rPr lang="ru-RU" sz="3200" dirty="0" smtClean="0"/>
              <a:t>, какую число </a:t>
            </a:r>
            <a:r>
              <a:rPr lang="ru-RU" sz="3200" dirty="0" smtClean="0">
                <a:latin typeface="Gungsuh" pitchFamily="18" charset="-127"/>
                <a:ea typeface="Gungsuh" pitchFamily="18" charset="-127"/>
              </a:rPr>
              <a:t>19</a:t>
            </a:r>
            <a:r>
              <a:rPr lang="ru-RU" sz="3200" dirty="0" smtClean="0"/>
              <a:t> составляет от </a:t>
            </a:r>
            <a:r>
              <a:rPr lang="ru-RU" sz="3200" dirty="0" smtClean="0">
                <a:latin typeface="+mn-lt"/>
              </a:rPr>
              <a:t>95</a:t>
            </a:r>
            <a:r>
              <a:rPr lang="ru-RU" sz="3200" dirty="0" smtClean="0"/>
              <a:t>.</a:t>
            </a:r>
            <a:br>
              <a:rPr lang="ru-RU" sz="3200" dirty="0" smtClean="0"/>
            </a:br>
            <a:r>
              <a:rPr lang="ru-RU" sz="3200" b="1" i="1" dirty="0" smtClean="0"/>
              <a:t>Задание №2: </a:t>
            </a:r>
            <a:r>
              <a:rPr lang="ru-RU" sz="3200" dirty="0" smtClean="0"/>
              <a:t>Из чисел, входящих в равенство, составьте несколько пропорций:</a:t>
            </a:r>
            <a:br>
              <a:rPr lang="ru-RU" sz="3200" dirty="0" smtClean="0"/>
            </a:br>
            <a:r>
              <a:rPr lang="ru-RU" sz="3200" dirty="0" smtClean="0"/>
              <a:t>а) </a:t>
            </a:r>
            <a:r>
              <a:rPr lang="ru-RU" sz="3200" dirty="0" smtClean="0">
                <a:latin typeface="Gungsuh" pitchFamily="18" charset="-127"/>
                <a:ea typeface="Gungsuh" pitchFamily="18" charset="-127"/>
              </a:rPr>
              <a:t>2×25=5×10;</a:t>
            </a:r>
            <a:r>
              <a:rPr lang="ru-RU" sz="3200" dirty="0" smtClean="0"/>
              <a:t> б) </a:t>
            </a:r>
            <a:r>
              <a:rPr lang="ru-RU" sz="3200" dirty="0" smtClean="0">
                <a:latin typeface="Gungsuh" pitchFamily="18" charset="-127"/>
                <a:ea typeface="Gungsuh" pitchFamily="18" charset="-127"/>
              </a:rPr>
              <a:t>3×24=8×9;</a:t>
            </a:r>
            <a:r>
              <a:rPr lang="ru-RU" sz="3200" dirty="0" smtClean="0"/>
              <a:t/>
            </a:r>
            <a:br>
              <a:rPr lang="ru-RU" sz="3200" dirty="0" smtClean="0"/>
            </a:br>
            <a:r>
              <a:rPr lang="ru-RU" sz="3200" dirty="0" smtClean="0"/>
              <a:t>в)</a:t>
            </a:r>
            <a:r>
              <a:rPr lang="ru-RU" sz="3200" dirty="0" smtClean="0">
                <a:latin typeface="Gungsuh" pitchFamily="18" charset="-127"/>
                <a:ea typeface="Gungsuh" pitchFamily="18" charset="-127"/>
              </a:rPr>
              <a:t>3/4×1/5=5/12×9/25</a:t>
            </a:r>
            <a:r>
              <a:rPr lang="ru-RU" sz="3200" dirty="0" smtClean="0"/>
              <a:t>.</a:t>
            </a:r>
            <a:br>
              <a:rPr lang="ru-RU" sz="3200" dirty="0" smtClean="0"/>
            </a:br>
            <a:endParaRPr lang="ru-RU" sz="3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4939490"/>
          </a:xfrm>
        </p:spPr>
        <p:txBody>
          <a:bodyPr>
            <a:normAutofit fontScale="90000"/>
          </a:bodyPr>
          <a:lstStyle/>
          <a:p>
            <a:r>
              <a:rPr lang="ru-RU" b="1" i="1" dirty="0" smtClean="0"/>
              <a:t>Задание №3 </a:t>
            </a:r>
            <a:r>
              <a:rPr lang="ru-RU" dirty="0" smtClean="0"/>
              <a:t>(задача): сплав состоит из </a:t>
            </a:r>
            <a:r>
              <a:rPr lang="ru-RU" dirty="0" smtClean="0">
                <a:latin typeface="Segoe Script" pitchFamily="34" charset="0"/>
              </a:rPr>
              <a:t>золота и меди</a:t>
            </a:r>
            <a:r>
              <a:rPr lang="ru-RU" dirty="0" smtClean="0"/>
              <a:t>, масса </a:t>
            </a:r>
            <a:r>
              <a:rPr lang="ru-RU" dirty="0" smtClean="0">
                <a:latin typeface="Segoe Script" pitchFamily="34" charset="0"/>
              </a:rPr>
              <a:t>меди</a:t>
            </a:r>
            <a:r>
              <a:rPr lang="ru-RU" dirty="0" smtClean="0"/>
              <a:t> относится к массе </a:t>
            </a:r>
            <a:r>
              <a:rPr lang="ru-RU" dirty="0" smtClean="0">
                <a:latin typeface="Segoe Script" pitchFamily="34" charset="0"/>
              </a:rPr>
              <a:t>золота</a:t>
            </a:r>
            <a:r>
              <a:rPr lang="ru-RU" dirty="0" smtClean="0"/>
              <a:t> в сплаве как 5:6. </a:t>
            </a:r>
            <a:r>
              <a:rPr lang="ru-RU" dirty="0" smtClean="0">
                <a:solidFill>
                  <a:schemeClr val="tx2">
                    <a:lumMod val="60000"/>
                    <a:lumOff val="40000"/>
                  </a:schemeClr>
                </a:solidFill>
                <a:latin typeface="Monotype Corsiva" pitchFamily="66" charset="0"/>
                <a:cs typeface="Andalus" pitchFamily="18" charset="-78"/>
              </a:rPr>
              <a:t>Определите массу золота в сплаве, если меди в нём 75 грамм.  </a:t>
            </a:r>
            <a:endParaRPr lang="ru-RU" dirty="0">
              <a:solidFill>
                <a:schemeClr val="tx2">
                  <a:lumMod val="60000"/>
                  <a:lumOff val="40000"/>
                </a:schemeClr>
              </a:solidFill>
              <a:latin typeface="Monotype Corsiva" pitchFamily="66" charset="0"/>
              <a:cs typeface="Andalus" pitchFamily="18" charset="-78"/>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Юля\Desktop\20%. Отношение можно выражать в процентах. В классе 40 учащихся, из них 8 учатся на «5».jpg"/>
          <p:cNvPicPr>
            <a:picLocks noChangeAspect="1" noChangeArrowheads="1"/>
          </p:cNvPicPr>
          <p:nvPr/>
        </p:nvPicPr>
        <p:blipFill>
          <a:blip r:embed="rId2"/>
          <a:srcRect/>
          <a:stretch>
            <a:fillRect/>
          </a:stretch>
        </p:blipFill>
        <p:spPr bwMode="auto">
          <a:xfrm>
            <a:off x="214282" y="1071546"/>
            <a:ext cx="8786874" cy="5643602"/>
          </a:xfrm>
          <a:prstGeom prst="rect">
            <a:avLst/>
          </a:prstGeom>
          <a:ln>
            <a:noFill/>
          </a:ln>
          <a:effectLst>
            <a:softEdge rad="11250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42852"/>
            <a:ext cx="9144000" cy="2536340"/>
          </a:xfrm>
        </p:spPr>
        <p:txBody>
          <a:bodyPr/>
          <a:lstStyle/>
          <a:p>
            <a:r>
              <a:rPr lang="ru-RU" dirty="0" smtClean="0"/>
              <a:t>«</a:t>
            </a:r>
            <a:r>
              <a:rPr lang="ru-RU" sz="3600" dirty="0" smtClean="0"/>
              <a:t>Обратная пропорциональная зависимость»</a:t>
            </a:r>
            <a:endParaRPr lang="ru-RU" sz="3600" dirty="0"/>
          </a:p>
        </p:txBody>
      </p:sp>
      <p:sp>
        <p:nvSpPr>
          <p:cNvPr id="3" name="Текст 2"/>
          <p:cNvSpPr>
            <a:spLocks noGrp="1"/>
          </p:cNvSpPr>
          <p:nvPr>
            <p:ph type="body" idx="1"/>
          </p:nvPr>
        </p:nvSpPr>
        <p:spPr/>
        <p:txBody>
          <a:bodyPr/>
          <a:lstStyle/>
          <a:p>
            <a:r>
              <a:rPr lang="ru-RU" dirty="0" smtClean="0"/>
              <a:t>                                                                  Понятия и  правила…</a:t>
            </a: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928670"/>
            <a:ext cx="8334404" cy="1928826"/>
          </a:xfrm>
        </p:spPr>
        <p:txBody>
          <a:bodyPr>
            <a:normAutofit fontScale="90000"/>
          </a:bodyPr>
          <a:lstStyle/>
          <a:p>
            <a:r>
              <a:rPr lang="ru-RU" sz="2800" dirty="0" smtClean="0">
                <a:latin typeface="+mn-lt"/>
              </a:rPr>
              <a:t>Если путь, который должен пройти лыжник, постоянный ( один и тот же), то время, которое он затратит на этот путь, зависит от его скорость. Какая это зависимость</a:t>
            </a:r>
            <a:r>
              <a:rPr lang="en-US" sz="2800" dirty="0" smtClean="0">
                <a:latin typeface="Brush Script Std" pitchFamily="50" charset="0"/>
              </a:rPr>
              <a:t>?</a:t>
            </a:r>
            <a:r>
              <a:rPr lang="ru-RU" sz="2800" dirty="0" smtClean="0">
                <a:latin typeface="+mn-lt"/>
              </a:rPr>
              <a:t> Изучим ее.</a:t>
            </a:r>
            <a:br>
              <a:rPr lang="ru-RU" sz="2800" dirty="0" smtClean="0">
                <a:latin typeface="+mn-lt"/>
              </a:rPr>
            </a:br>
            <a:r>
              <a:rPr lang="ru-RU" sz="2800" dirty="0" smtClean="0">
                <a:latin typeface="+mn-lt"/>
              </a:rPr>
              <a:t>Пусть путь равен 60 км. Тогда составим таблицу времени </a:t>
            </a:r>
            <a:r>
              <a:rPr lang="en-US" sz="2800" dirty="0" smtClean="0">
                <a:latin typeface="Brush Script Std" pitchFamily="50" charset="0"/>
              </a:rPr>
              <a:t>t</a:t>
            </a:r>
            <a:r>
              <a:rPr lang="ru-RU" sz="2800" dirty="0" smtClean="0">
                <a:latin typeface="+mn-lt"/>
              </a:rPr>
              <a:t>, за которое лыжник пройдет этот путь в зависимости от скорости </a:t>
            </a:r>
            <a:r>
              <a:rPr lang="en-US" sz="2800" dirty="0" smtClean="0">
                <a:latin typeface="Brush Script Std" pitchFamily="50" charset="0"/>
              </a:rPr>
              <a:t>U</a:t>
            </a:r>
            <a:r>
              <a:rPr lang="ru-RU" sz="2800" dirty="0" smtClean="0">
                <a:latin typeface="+mn-lt"/>
              </a:rPr>
              <a:t>:</a:t>
            </a:r>
            <a:endParaRPr lang="ru-RU" sz="2800" dirty="0">
              <a:latin typeface="+mn-lt"/>
            </a:endParaRPr>
          </a:p>
        </p:txBody>
      </p:sp>
      <p:graphicFrame>
        <p:nvGraphicFramePr>
          <p:cNvPr id="3" name="Таблица 2"/>
          <p:cNvGraphicFramePr>
            <a:graphicFrameLocks noGrp="1"/>
          </p:cNvGraphicFramePr>
          <p:nvPr/>
        </p:nvGraphicFramePr>
        <p:xfrm>
          <a:off x="2143108" y="3214686"/>
          <a:ext cx="6096000" cy="2363854"/>
        </p:xfrm>
        <a:graphic>
          <a:graphicData uri="http://schemas.openxmlformats.org/drawingml/2006/table">
            <a:tbl>
              <a:tblPr firstRow="1" bandRow="1">
                <a:tableStyleId>{18603FDC-E32A-4AB5-989C-0864C3EAD2B8}</a:tableStyleId>
              </a:tblPr>
              <a:tblGrid>
                <a:gridCol w="3048000"/>
                <a:gridCol w="3048000"/>
              </a:tblGrid>
              <a:tr h="1175134">
                <a:tc>
                  <a:txBody>
                    <a:bodyPr/>
                    <a:lstStyle/>
                    <a:p>
                      <a:r>
                        <a:rPr lang="ru-RU" dirty="0" smtClean="0"/>
                        <a:t>Скорость </a:t>
                      </a:r>
                      <a:r>
                        <a:rPr lang="en-US" dirty="0" smtClean="0"/>
                        <a:t>U</a:t>
                      </a:r>
                      <a:r>
                        <a:rPr lang="ru-RU" dirty="0" smtClean="0"/>
                        <a:t>, км</a:t>
                      </a:r>
                      <a:endParaRPr lang="ru-RU" dirty="0"/>
                    </a:p>
                  </a:txBody>
                  <a:tcPr/>
                </a:tc>
                <a:tc>
                  <a:txBody>
                    <a:bodyPr/>
                    <a:lstStyle/>
                    <a:p>
                      <a:r>
                        <a:rPr lang="ru-RU" dirty="0" smtClean="0"/>
                        <a:t>Время </a:t>
                      </a:r>
                      <a:r>
                        <a:rPr lang="en-US" dirty="0" smtClean="0"/>
                        <a:t>t,</a:t>
                      </a:r>
                      <a:r>
                        <a:rPr lang="ru-RU" dirty="0" smtClean="0"/>
                        <a:t>ч</a:t>
                      </a:r>
                      <a:endParaRPr lang="ru-RU" dirty="0"/>
                    </a:p>
                  </a:txBody>
                  <a:tcPr/>
                </a:tc>
              </a:tr>
              <a:tr h="1182320">
                <a:tc>
                  <a:txBody>
                    <a:bodyPr/>
                    <a:lstStyle/>
                    <a:p>
                      <a:r>
                        <a:rPr lang="ru-RU" dirty="0" smtClean="0"/>
                        <a:t>6</a:t>
                      </a:r>
                    </a:p>
                    <a:p>
                      <a:r>
                        <a:rPr lang="ru-RU" dirty="0" smtClean="0"/>
                        <a:t>8</a:t>
                      </a:r>
                    </a:p>
                    <a:p>
                      <a:r>
                        <a:rPr lang="ru-RU" dirty="0" smtClean="0"/>
                        <a:t>10</a:t>
                      </a:r>
                    </a:p>
                    <a:p>
                      <a:r>
                        <a:rPr lang="ru-RU" dirty="0" smtClean="0"/>
                        <a:t>15</a:t>
                      </a:r>
                      <a:endParaRPr lang="ru-RU" dirty="0"/>
                    </a:p>
                  </a:txBody>
                  <a:tcPr/>
                </a:tc>
                <a:tc>
                  <a:txBody>
                    <a:bodyPr/>
                    <a:lstStyle/>
                    <a:p>
                      <a:r>
                        <a:rPr lang="ru-RU" dirty="0" smtClean="0"/>
                        <a:t>10</a:t>
                      </a:r>
                    </a:p>
                    <a:p>
                      <a:r>
                        <a:rPr lang="ru-RU" dirty="0" smtClean="0"/>
                        <a:t>7,5</a:t>
                      </a:r>
                    </a:p>
                    <a:p>
                      <a:r>
                        <a:rPr lang="ru-RU" dirty="0" smtClean="0"/>
                        <a:t>6</a:t>
                      </a:r>
                    </a:p>
                    <a:p>
                      <a:r>
                        <a:rPr lang="ru-RU" dirty="0" smtClean="0"/>
                        <a:t>4</a:t>
                      </a:r>
                      <a:endParaRPr lang="ru-RU" dirty="0"/>
                    </a:p>
                  </a:txBody>
                  <a:tcPr/>
                </a:tc>
              </a:tr>
            </a:tbl>
          </a:graphicData>
        </a:graphic>
      </p:graphicFrame>
      <p:sp>
        <p:nvSpPr>
          <p:cNvPr id="4" name="TextBox 3"/>
          <p:cNvSpPr txBox="1"/>
          <p:nvPr/>
        </p:nvSpPr>
        <p:spPr>
          <a:xfrm>
            <a:off x="142844" y="3071810"/>
            <a:ext cx="1928826" cy="2031325"/>
          </a:xfrm>
          <a:prstGeom prst="rect">
            <a:avLst/>
          </a:prstGeom>
          <a:noFill/>
        </p:spPr>
        <p:txBody>
          <a:bodyPr wrap="square" rtlCol="0">
            <a:spAutoFit/>
          </a:bodyPr>
          <a:lstStyle/>
          <a:p>
            <a:r>
              <a:rPr lang="ru-RU" dirty="0" smtClean="0">
                <a:latin typeface="Segoe Script" pitchFamily="34" charset="0"/>
                <a:cs typeface="MV Boli" pitchFamily="2" charset="0"/>
              </a:rPr>
              <a:t>Мы видим, что с увеличением скорости, время уменьшается</a:t>
            </a:r>
            <a:r>
              <a:rPr lang="ru-RU" dirty="0" smtClean="0"/>
              <a:t>.</a:t>
            </a: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85728"/>
            <a:ext cx="8786874" cy="6072230"/>
          </a:xfrm>
        </p:spPr>
        <p:txBody>
          <a:bodyPr>
            <a:noAutofit/>
          </a:bodyPr>
          <a:lstStyle/>
          <a:p>
            <a:r>
              <a:rPr lang="ru-RU" sz="2000" dirty="0" smtClean="0"/>
              <a:t>Это явно не прямая пропорциональная зависимость (ведь при прямой пропорциональной зависимости при увеличении одной величины увеличивается во столько же раз и другая), а здесь другая величина не только не увеличивается, а, наоборот, уменьшается, притом во столько же раз. Действительно , когда скорость была равна 6км/ч, то время было равно10 ч., когда же скорость увеличилась в два раза и стала равна 12км/ч, то время уменьшилось тоже в 2 раза и стало равно 5ч. Поэтому эту зависимость называют </a:t>
            </a:r>
            <a:r>
              <a:rPr lang="ru-RU" sz="2000" b="1" i="1" dirty="0" smtClean="0">
                <a:solidFill>
                  <a:srgbClr val="FF0000"/>
                </a:solidFill>
                <a:latin typeface="Segoe Script" pitchFamily="34" charset="0"/>
              </a:rPr>
              <a:t>обратной пропорциональной зависимостью.</a:t>
            </a:r>
            <a:r>
              <a:rPr lang="ru-RU" sz="2000" b="1" i="1" dirty="0" smtClean="0"/>
              <a:t/>
            </a:r>
            <a:br>
              <a:rPr lang="ru-RU" sz="2000" b="1" i="1" dirty="0" smtClean="0"/>
            </a:br>
            <a:r>
              <a:rPr lang="ru-RU" sz="2000" dirty="0" smtClean="0"/>
              <a:t>Найдём математическую модель этой зависимости. Мы знаем, что путь 60 км равен произведению скорости на время, значит,  получаем такую формулу: 60=</a:t>
            </a:r>
            <a:r>
              <a:rPr lang="en-US" sz="2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Ut</a:t>
            </a:r>
            <a:r>
              <a:rPr lang="ru-RU" sz="2000" dirty="0" smtClean="0"/>
              <a:t>. </a:t>
            </a:r>
            <a:br>
              <a:rPr lang="ru-RU" sz="2000" dirty="0" smtClean="0"/>
            </a:br>
            <a:r>
              <a:rPr lang="ru-RU" sz="2000" dirty="0" smtClean="0"/>
              <a:t>Обобщим этот пример. Пусть рассматривается такое явление, в котором одна величина сохраняет всё время постоянное значение</a:t>
            </a:r>
            <a:r>
              <a:rPr lang="en-US" sz="2000" dirty="0" smtClean="0"/>
              <a:t> k</a:t>
            </a:r>
            <a:r>
              <a:rPr lang="ru-RU" sz="2000" dirty="0" smtClean="0"/>
              <a:t>, а две другие величины х и у, характеризующие то же явление, таковы, что их произведение равно</a:t>
            </a:r>
            <a:r>
              <a:rPr lang="en-US" sz="2000" dirty="0" smtClean="0"/>
              <a:t> k</a:t>
            </a:r>
            <a:r>
              <a:rPr lang="ru-RU" sz="2000" dirty="0" smtClean="0"/>
              <a:t>. Получаем формулу: х у = </a:t>
            </a:r>
            <a:r>
              <a:rPr lang="en-US" sz="2000" dirty="0" smtClean="0"/>
              <a:t>k</a:t>
            </a:r>
            <a:r>
              <a:rPr lang="ru-RU" sz="2000" dirty="0" smtClean="0"/>
              <a:t>. Отсюда у = </a:t>
            </a:r>
            <a:r>
              <a:rPr lang="en-US" sz="2000" dirty="0" smtClean="0"/>
              <a:t>k</a:t>
            </a:r>
            <a:r>
              <a:rPr lang="ru-RU" sz="2000" dirty="0" smtClean="0"/>
              <a:t> : х. Это и есть </a:t>
            </a:r>
            <a:r>
              <a:rPr lang="ru-RU" sz="2000" b="1" i="1" dirty="0" smtClean="0">
                <a:solidFill>
                  <a:srgbClr val="FF0000"/>
                </a:solidFill>
                <a:latin typeface="Segoe Script" pitchFamily="34" charset="0"/>
              </a:rPr>
              <a:t>математическая модель обратной пропорциональной зависимости между х и у.</a:t>
            </a:r>
            <a:r>
              <a:rPr lang="ru-RU" sz="2000" b="1" i="1" dirty="0" smtClean="0">
                <a:latin typeface="Segoe Script" pitchFamily="34" charset="0"/>
              </a:rPr>
              <a:t> </a:t>
            </a:r>
            <a:r>
              <a:rPr lang="ru-RU" sz="2000" dirty="0" smtClean="0"/>
              <a:t>Число </a:t>
            </a:r>
            <a:r>
              <a:rPr lang="en-US" sz="2000" dirty="0" smtClean="0"/>
              <a:t>k</a:t>
            </a:r>
            <a:r>
              <a:rPr lang="ru-RU" sz="2000" dirty="0" smtClean="0"/>
              <a:t> называется </a:t>
            </a:r>
            <a:r>
              <a:rPr lang="ru-RU" sz="2000" b="1" i="1" dirty="0" smtClean="0">
                <a:latin typeface="Segoe Script" pitchFamily="34" charset="0"/>
              </a:rPr>
              <a:t>коэффициентом обратной пропорциональности.</a:t>
            </a:r>
            <a:endParaRPr lang="ru-RU" sz="2000" b="1" i="1" dirty="0">
              <a:latin typeface="Segoe Script"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305800" cy="1847088"/>
          </a:xfrm>
        </p:spPr>
        <p:txBody>
          <a:bodyPr>
            <a:noAutofit/>
          </a:bodyPr>
          <a:lstStyle/>
          <a:p>
            <a:r>
              <a:rPr lang="ru-RU" sz="2800" b="1" i="1" dirty="0" smtClean="0">
                <a:latin typeface="Mistral" pitchFamily="66" charset="0"/>
                <a:cs typeface="David" pitchFamily="34" charset="-79"/>
              </a:rPr>
              <a:t>Рассмотрим свойства обратной пропорциональной зависимости</a:t>
            </a:r>
            <a:r>
              <a:rPr lang="ru-RU" sz="2800" dirty="0" smtClean="0">
                <a:latin typeface="Mistral" pitchFamily="66" charset="0"/>
                <a:cs typeface="David" pitchFamily="34" charset="-79"/>
              </a:rPr>
              <a:t>. </a:t>
            </a:r>
            <a:br>
              <a:rPr lang="ru-RU" sz="2800" dirty="0" smtClean="0">
                <a:latin typeface="Mistral" pitchFamily="66" charset="0"/>
                <a:cs typeface="David" pitchFamily="34" charset="-79"/>
              </a:rPr>
            </a:br>
            <a:r>
              <a:rPr lang="ru-RU" sz="2800" dirty="0" smtClean="0">
                <a:latin typeface="Mistral" pitchFamily="66" charset="0"/>
                <a:cs typeface="David" pitchFamily="34" charset="-79"/>
              </a:rPr>
              <a:t>Пусть </a:t>
            </a:r>
            <a:r>
              <a:rPr lang="en-US" sz="2800" i="1" dirty="0" smtClean="0">
                <a:latin typeface="Mistral" pitchFamily="66" charset="0"/>
                <a:cs typeface="David" pitchFamily="34" charset="-79"/>
              </a:rPr>
              <a:t>k</a:t>
            </a:r>
            <a:r>
              <a:rPr lang="ru-RU" sz="2800" dirty="0" smtClean="0">
                <a:latin typeface="Mistral" pitchFamily="66" charset="0"/>
                <a:cs typeface="David" pitchFamily="34" charset="-79"/>
              </a:rPr>
              <a:t> = 12. Тогда формула (*) имеет вид: </a:t>
            </a:r>
            <a:r>
              <a:rPr lang="ru-RU" sz="2800" i="1" dirty="0" smtClean="0">
                <a:latin typeface="Mistral" pitchFamily="66" charset="0"/>
                <a:cs typeface="David" pitchFamily="34" charset="-79"/>
              </a:rPr>
              <a:t>у</a:t>
            </a:r>
            <a:r>
              <a:rPr lang="ru-RU" sz="2800" dirty="0" smtClean="0">
                <a:latin typeface="Mistral" pitchFamily="66" charset="0"/>
                <a:cs typeface="David" pitchFamily="34" charset="-79"/>
              </a:rPr>
              <a:t> = 12:х.</a:t>
            </a:r>
            <a:br>
              <a:rPr lang="ru-RU" sz="2800" dirty="0" smtClean="0">
                <a:latin typeface="Mistral" pitchFamily="66" charset="0"/>
                <a:cs typeface="David" pitchFamily="34" charset="-79"/>
              </a:rPr>
            </a:br>
            <a:r>
              <a:rPr lang="ru-RU" sz="2800" dirty="0" smtClean="0">
                <a:latin typeface="Mistral" pitchFamily="66" charset="0"/>
                <a:cs typeface="David" pitchFamily="34" charset="-79"/>
              </a:rPr>
              <a:t>Составим таблицу значений </a:t>
            </a:r>
            <a:r>
              <a:rPr lang="ru-RU" sz="2800" i="1" dirty="0" smtClean="0">
                <a:latin typeface="Mistral" pitchFamily="66" charset="0"/>
                <a:cs typeface="David" pitchFamily="34" charset="-79"/>
              </a:rPr>
              <a:t>у</a:t>
            </a:r>
            <a:r>
              <a:rPr lang="ru-RU" sz="2800" dirty="0" smtClean="0">
                <a:latin typeface="Mistral" pitchFamily="66" charset="0"/>
                <a:cs typeface="David" pitchFamily="34" charset="-79"/>
              </a:rPr>
              <a:t> в зависимости от </a:t>
            </a:r>
            <a:r>
              <a:rPr lang="ru-RU" sz="2800" i="1" dirty="0" smtClean="0">
                <a:latin typeface="Mistral" pitchFamily="66" charset="0"/>
                <a:cs typeface="David" pitchFamily="34" charset="-79"/>
              </a:rPr>
              <a:t>х:</a:t>
            </a:r>
            <a:endParaRPr lang="ru-RU" sz="2800" i="1" dirty="0">
              <a:latin typeface="Mistral" pitchFamily="66" charset="0"/>
              <a:cs typeface="David" pitchFamily="34" charset="-79"/>
            </a:endParaRPr>
          </a:p>
        </p:txBody>
      </p:sp>
      <p:graphicFrame>
        <p:nvGraphicFramePr>
          <p:cNvPr id="3" name="Таблица 2"/>
          <p:cNvGraphicFramePr>
            <a:graphicFrameLocks noGrp="1"/>
          </p:cNvGraphicFramePr>
          <p:nvPr/>
        </p:nvGraphicFramePr>
        <p:xfrm>
          <a:off x="642910" y="1928802"/>
          <a:ext cx="5572164" cy="2193851"/>
        </p:xfrm>
        <a:graphic>
          <a:graphicData uri="http://schemas.openxmlformats.org/drawingml/2006/table">
            <a:tbl>
              <a:tblPr firstRow="1" bandRow="1">
                <a:effectLst>
                  <a:outerShdw blurRad="57150" dist="38100" dir="5400000" algn="ctr" rotWithShape="0">
                    <a:schemeClr val="accent3">
                      <a:shade val="9000"/>
                      <a:satMod val="105000"/>
                      <a:alpha val="48000"/>
                    </a:schemeClr>
                  </a:outerShdw>
                  <a:reflection blurRad="6350" stA="50000" endA="300" endPos="55000" dir="5400000" sy="-100000" algn="bl" rotWithShape="0"/>
                </a:effectLst>
                <a:tableStyleId>{306799F8-075E-4A3A-A7F6-7FBC6576F1A4}</a:tableStyleId>
              </a:tblPr>
              <a:tblGrid>
                <a:gridCol w="1393041"/>
                <a:gridCol w="1393041"/>
                <a:gridCol w="1393041"/>
                <a:gridCol w="1393041"/>
              </a:tblGrid>
              <a:tr h="730811">
                <a:tc>
                  <a:txBody>
                    <a:bodyPr/>
                    <a:lstStyle/>
                    <a:p>
                      <a:r>
                        <a:rPr lang="ru-RU" dirty="0" smtClean="0"/>
                        <a:t>х</a:t>
                      </a:r>
                      <a:endParaRPr lang="ru-RU" dirty="0"/>
                    </a:p>
                  </a:txBody>
                  <a:tcPr>
                    <a:lnB w="38100" cap="flat" cmpd="sng" algn="ctr">
                      <a:noFill/>
                      <a:prstDash val="solid"/>
                    </a:lnB>
                  </a:tcPr>
                </a:tc>
                <a:tc>
                  <a:txBody>
                    <a:bodyPr/>
                    <a:lstStyle/>
                    <a:p>
                      <a:r>
                        <a:rPr lang="ru-RU" dirty="0" smtClean="0"/>
                        <a:t>у</a:t>
                      </a:r>
                      <a:endParaRPr lang="ru-RU" dirty="0"/>
                    </a:p>
                  </a:txBody>
                  <a:tcPr/>
                </a:tc>
                <a:tc>
                  <a:txBody>
                    <a:bodyPr/>
                    <a:lstStyle/>
                    <a:p>
                      <a:r>
                        <a:rPr lang="ru-RU" dirty="0" smtClean="0"/>
                        <a:t>х</a:t>
                      </a:r>
                      <a:endParaRPr lang="ru-RU" dirty="0"/>
                    </a:p>
                  </a:txBody>
                  <a:tcPr/>
                </a:tc>
                <a:tc>
                  <a:txBody>
                    <a:bodyPr/>
                    <a:lstStyle/>
                    <a:p>
                      <a:r>
                        <a:rPr lang="ru-RU" dirty="0" smtClean="0"/>
                        <a:t>у</a:t>
                      </a:r>
                      <a:endParaRPr lang="ru-RU" dirty="0"/>
                    </a:p>
                  </a:txBody>
                  <a:tcPr/>
                </a:tc>
              </a:tr>
              <a:tr h="1198014">
                <a:tc>
                  <a:txBody>
                    <a:bodyPr/>
                    <a:lstStyle/>
                    <a:p>
                      <a:r>
                        <a:rPr lang="ru-RU" dirty="0" smtClean="0"/>
                        <a:t>1</a:t>
                      </a:r>
                    </a:p>
                    <a:p>
                      <a:r>
                        <a:rPr lang="ru-RU" dirty="0" smtClean="0"/>
                        <a:t>2</a:t>
                      </a:r>
                    </a:p>
                    <a:p>
                      <a:r>
                        <a:rPr lang="ru-RU" dirty="0" smtClean="0"/>
                        <a:t>3</a:t>
                      </a:r>
                    </a:p>
                    <a:p>
                      <a:r>
                        <a:rPr lang="ru-RU" dirty="0" smtClean="0"/>
                        <a:t>4</a:t>
                      </a:r>
                    </a:p>
                    <a:p>
                      <a:r>
                        <a:rPr lang="ru-RU" dirty="0" smtClean="0"/>
                        <a:t>5</a:t>
                      </a:r>
                      <a:endParaRPr lang="ru-RU" i="0" dirty="0"/>
                    </a:p>
                  </a:txBody>
                  <a:tcPr>
                    <a:lnL w="9525" cap="flat" cmpd="sng" algn="ctr">
                      <a:noFill/>
                      <a:prstDash val="solid"/>
                    </a:lnL>
                    <a:lnR>
                      <a:noFill/>
                    </a:lnR>
                    <a:lnT w="38100" cap="flat" cmpd="sng" algn="ctr">
                      <a:noFill/>
                      <a:prstDash val="solid"/>
                    </a:lnT>
                    <a:lnB w="9525" cap="flat" cmpd="sng" algn="ctr">
                      <a:noFill/>
                      <a:prstDash val="solid"/>
                    </a:lnB>
                    <a:lnTlToBr w="12700" cmpd="sng">
                      <a:noFill/>
                      <a:prstDash val="solid"/>
                    </a:lnTlToBr>
                    <a:lnBlToTr w="12700" cmpd="sng">
                      <a:noFill/>
                      <a:prstDash val="solid"/>
                    </a:lnBlToTr>
                  </a:tcPr>
                </a:tc>
                <a:tc>
                  <a:txBody>
                    <a:bodyPr/>
                    <a:lstStyle/>
                    <a:p>
                      <a:r>
                        <a:rPr lang="ru-RU" dirty="0" smtClean="0"/>
                        <a:t>12</a:t>
                      </a:r>
                    </a:p>
                    <a:p>
                      <a:r>
                        <a:rPr lang="ru-RU" dirty="0" smtClean="0"/>
                        <a:t>6</a:t>
                      </a:r>
                    </a:p>
                    <a:p>
                      <a:r>
                        <a:rPr lang="ru-RU" dirty="0" smtClean="0"/>
                        <a:t>4</a:t>
                      </a:r>
                    </a:p>
                    <a:p>
                      <a:r>
                        <a:rPr lang="ru-RU" dirty="0" smtClean="0"/>
                        <a:t>3</a:t>
                      </a:r>
                    </a:p>
                    <a:p>
                      <a:r>
                        <a:rPr lang="ru-RU" dirty="0" smtClean="0"/>
                        <a:t>2,4</a:t>
                      </a:r>
                      <a:endParaRPr lang="ru-RU" dirty="0"/>
                    </a:p>
                  </a:txBody>
                  <a:tcPr>
                    <a:lnL>
                      <a:noFill/>
                    </a:lnL>
                  </a:tcPr>
                </a:tc>
                <a:tc>
                  <a:txBody>
                    <a:bodyPr/>
                    <a:lstStyle/>
                    <a:p>
                      <a:r>
                        <a:rPr lang="ru-RU" dirty="0" smtClean="0"/>
                        <a:t>6</a:t>
                      </a:r>
                    </a:p>
                    <a:p>
                      <a:r>
                        <a:rPr lang="ru-RU" dirty="0" smtClean="0"/>
                        <a:t>8</a:t>
                      </a:r>
                    </a:p>
                    <a:p>
                      <a:r>
                        <a:rPr lang="ru-RU" dirty="0" smtClean="0"/>
                        <a:t>10</a:t>
                      </a:r>
                    </a:p>
                    <a:p>
                      <a:r>
                        <a:rPr lang="ru-RU" dirty="0" smtClean="0"/>
                        <a:t>12</a:t>
                      </a:r>
                      <a:endParaRPr lang="ru-RU" dirty="0"/>
                    </a:p>
                  </a:txBody>
                  <a:tcPr/>
                </a:tc>
                <a:tc>
                  <a:txBody>
                    <a:bodyPr/>
                    <a:lstStyle/>
                    <a:p>
                      <a:r>
                        <a:rPr lang="ru-RU" dirty="0" smtClean="0"/>
                        <a:t>2</a:t>
                      </a:r>
                    </a:p>
                    <a:p>
                      <a:r>
                        <a:rPr lang="ru-RU" dirty="0" smtClean="0"/>
                        <a:t>1,5</a:t>
                      </a:r>
                    </a:p>
                    <a:p>
                      <a:r>
                        <a:rPr lang="ru-RU" dirty="0" smtClean="0"/>
                        <a:t>1,2</a:t>
                      </a:r>
                    </a:p>
                    <a:p>
                      <a:r>
                        <a:rPr lang="ru-RU" dirty="0" smtClean="0"/>
                        <a:t>1</a:t>
                      </a:r>
                    </a:p>
                    <a:p>
                      <a:endParaRPr lang="ru-RU" dirty="0"/>
                    </a:p>
                  </a:txBody>
                  <a:tcPr/>
                </a:tc>
              </a:tr>
            </a:tbl>
          </a:graphicData>
        </a:graphic>
      </p:graphicFrame>
      <p:sp>
        <p:nvSpPr>
          <p:cNvPr id="4" name="TextBox 3"/>
          <p:cNvSpPr txBox="1"/>
          <p:nvPr/>
        </p:nvSpPr>
        <p:spPr>
          <a:xfrm>
            <a:off x="714348" y="4286257"/>
            <a:ext cx="7929618" cy="2585323"/>
          </a:xfrm>
          <a:prstGeom prst="rect">
            <a:avLst/>
          </a:prstGeom>
          <a:noFill/>
        </p:spPr>
        <p:txBody>
          <a:bodyPr wrap="square" rtlCol="0">
            <a:spAutoFit/>
          </a:bodyPr>
          <a:lstStyle/>
          <a:p>
            <a:r>
              <a:rPr lang="ru-RU" dirty="0" smtClean="0"/>
              <a:t>Из этой таблицы видим, что: </a:t>
            </a:r>
          </a:p>
          <a:p>
            <a:pPr marL="342900" indent="-342900">
              <a:buAutoNum type="arabicParenR"/>
            </a:pPr>
            <a:r>
              <a:rPr lang="ru-RU" dirty="0" smtClean="0"/>
              <a:t>Каждому значению х ( за исключением х=0, так как на нуль делить нельзя) соответствует вполне определённое значение у;</a:t>
            </a:r>
          </a:p>
          <a:p>
            <a:pPr marL="342900" indent="-342900">
              <a:buAutoNum type="arabicParenR"/>
            </a:pPr>
            <a:r>
              <a:rPr lang="ru-RU" dirty="0" smtClean="0"/>
              <a:t>Произведение соответствующих значений х и у равно коэффициенту обратной пропорциональности;</a:t>
            </a:r>
          </a:p>
          <a:p>
            <a:pPr marL="342900" indent="-342900">
              <a:buAutoNum type="arabicParenR"/>
            </a:pPr>
            <a:r>
              <a:rPr lang="ru-RU" dirty="0" smtClean="0"/>
              <a:t>Если х увеличивается( уменьшается) в несколько раз, то у уменьшается (увеличивается) во столько же раз, так как их произведение остаётся неизменным.</a:t>
            </a:r>
          </a:p>
          <a:p>
            <a:pPr marL="342900" indent="-342900">
              <a:buAutoNum type="arabicParenR"/>
            </a:pP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4510862"/>
          </a:xfrm>
        </p:spPr>
        <p:txBody>
          <a:bodyPr>
            <a:prstTxWarp prst="textWave2">
              <a:avLst/>
            </a:prstTxWarp>
            <a:noAutofit/>
          </a:bodyPr>
          <a:lstStyle/>
          <a:p>
            <a:r>
              <a:rPr lang="ru-RU" sz="3600" b="1" dirty="0" smtClean="0">
                <a:ln w="18000">
                  <a:solidFill>
                    <a:schemeClr val="accent2">
                      <a:satMod val="140000"/>
                    </a:schemeClr>
                  </a:solidFill>
                  <a:prstDash val="solid"/>
                  <a:miter lim="800000"/>
                </a:ln>
                <a:noFill/>
                <a:effectLst>
                  <a:glow rad="139700">
                    <a:schemeClr val="accent4">
                      <a:satMod val="175000"/>
                      <a:alpha val="40000"/>
                    </a:schemeClr>
                  </a:glow>
                  <a:outerShdw blurRad="25500" dist="23000" dir="7020000" algn="tl">
                    <a:srgbClr val="000000">
                      <a:alpha val="50000"/>
                    </a:srgbClr>
                  </a:outerShdw>
                </a:effectLst>
              </a:rPr>
              <a:t>Из формулы х у = </a:t>
            </a:r>
            <a:r>
              <a:rPr lang="en-US" sz="3600" b="1" dirty="0" smtClean="0">
                <a:ln w="18000">
                  <a:solidFill>
                    <a:schemeClr val="accent2">
                      <a:satMod val="140000"/>
                    </a:schemeClr>
                  </a:solidFill>
                  <a:prstDash val="solid"/>
                  <a:miter lim="800000"/>
                </a:ln>
                <a:noFill/>
                <a:effectLst>
                  <a:glow rad="139700">
                    <a:schemeClr val="accent4">
                      <a:satMod val="175000"/>
                      <a:alpha val="40000"/>
                    </a:schemeClr>
                  </a:glow>
                  <a:outerShdw blurRad="25500" dist="23000" dir="7020000" algn="tl">
                    <a:srgbClr val="000000">
                      <a:alpha val="50000"/>
                    </a:srgbClr>
                  </a:outerShdw>
                </a:effectLst>
              </a:rPr>
              <a:t>k</a:t>
            </a:r>
            <a:r>
              <a:rPr lang="ru-RU" sz="3600" b="1" dirty="0" smtClean="0">
                <a:ln w="18000">
                  <a:solidFill>
                    <a:schemeClr val="accent2">
                      <a:satMod val="140000"/>
                    </a:schemeClr>
                  </a:solidFill>
                  <a:prstDash val="solid"/>
                  <a:miter lim="800000"/>
                </a:ln>
                <a:noFill/>
                <a:effectLst>
                  <a:glow rad="139700">
                    <a:schemeClr val="accent4">
                      <a:satMod val="175000"/>
                      <a:alpha val="40000"/>
                    </a:schemeClr>
                  </a:glow>
                  <a:outerShdw blurRad="25500" dist="23000" dir="7020000" algn="tl">
                    <a:srgbClr val="000000">
                      <a:alpha val="50000"/>
                    </a:srgbClr>
                  </a:outerShdw>
                </a:effectLst>
              </a:rPr>
              <a:t> следует не только, что у = </a:t>
            </a:r>
            <a:r>
              <a:rPr lang="en-US" sz="3600" b="1" dirty="0" smtClean="0">
                <a:ln w="18000">
                  <a:solidFill>
                    <a:schemeClr val="accent2">
                      <a:satMod val="140000"/>
                    </a:schemeClr>
                  </a:solidFill>
                  <a:prstDash val="solid"/>
                  <a:miter lim="800000"/>
                </a:ln>
                <a:noFill/>
                <a:effectLst>
                  <a:glow rad="139700">
                    <a:schemeClr val="accent4">
                      <a:satMod val="175000"/>
                      <a:alpha val="40000"/>
                    </a:schemeClr>
                  </a:glow>
                  <a:outerShdw blurRad="25500" dist="23000" dir="7020000" algn="tl">
                    <a:srgbClr val="000000">
                      <a:alpha val="50000"/>
                    </a:srgbClr>
                  </a:outerShdw>
                </a:effectLst>
              </a:rPr>
              <a:t>k</a:t>
            </a:r>
            <a:r>
              <a:rPr lang="ru-RU" sz="3600" b="1" dirty="0" smtClean="0">
                <a:ln w="18000">
                  <a:solidFill>
                    <a:schemeClr val="accent2">
                      <a:satMod val="140000"/>
                    </a:schemeClr>
                  </a:solidFill>
                  <a:prstDash val="solid"/>
                  <a:miter lim="800000"/>
                </a:ln>
                <a:noFill/>
                <a:effectLst>
                  <a:glow rad="139700">
                    <a:schemeClr val="accent4">
                      <a:satMod val="175000"/>
                      <a:alpha val="40000"/>
                    </a:schemeClr>
                  </a:glow>
                  <a:outerShdw blurRad="25500" dist="23000" dir="7020000" algn="tl">
                    <a:srgbClr val="000000">
                      <a:alpha val="50000"/>
                    </a:srgbClr>
                  </a:outerShdw>
                </a:effectLst>
              </a:rPr>
              <a:t>:х, но и ,что х =</a:t>
            </a:r>
            <a:r>
              <a:rPr lang="en-US" sz="3600" b="1" dirty="0" smtClean="0">
                <a:ln w="18000">
                  <a:solidFill>
                    <a:schemeClr val="accent2">
                      <a:satMod val="140000"/>
                    </a:schemeClr>
                  </a:solidFill>
                  <a:prstDash val="solid"/>
                  <a:miter lim="800000"/>
                </a:ln>
                <a:noFill/>
                <a:effectLst>
                  <a:glow rad="139700">
                    <a:schemeClr val="accent4">
                      <a:satMod val="175000"/>
                      <a:alpha val="40000"/>
                    </a:schemeClr>
                  </a:glow>
                  <a:outerShdw blurRad="25500" dist="23000" dir="7020000" algn="tl">
                    <a:srgbClr val="000000">
                      <a:alpha val="50000"/>
                    </a:srgbClr>
                  </a:outerShdw>
                </a:effectLst>
              </a:rPr>
              <a:t>k</a:t>
            </a:r>
            <a:r>
              <a:rPr lang="ru-RU" sz="3600" b="1" dirty="0" smtClean="0">
                <a:ln w="18000">
                  <a:solidFill>
                    <a:schemeClr val="accent2">
                      <a:satMod val="140000"/>
                    </a:schemeClr>
                  </a:solidFill>
                  <a:prstDash val="solid"/>
                  <a:miter lim="800000"/>
                </a:ln>
                <a:noFill/>
                <a:effectLst>
                  <a:glow rad="139700">
                    <a:schemeClr val="accent4">
                      <a:satMod val="175000"/>
                      <a:alpha val="40000"/>
                    </a:schemeClr>
                  </a:glow>
                  <a:outerShdw blurRad="25500" dist="23000" dir="7020000" algn="tl">
                    <a:srgbClr val="000000">
                      <a:alpha val="50000"/>
                    </a:srgbClr>
                  </a:outerShdw>
                </a:effectLst>
              </a:rPr>
              <a:t>:у.</a:t>
            </a:r>
            <a:br>
              <a:rPr lang="ru-RU" sz="3600" b="1" dirty="0" smtClean="0">
                <a:ln w="18000">
                  <a:solidFill>
                    <a:schemeClr val="accent2">
                      <a:satMod val="140000"/>
                    </a:schemeClr>
                  </a:solidFill>
                  <a:prstDash val="solid"/>
                  <a:miter lim="800000"/>
                </a:ln>
                <a:noFill/>
                <a:effectLst>
                  <a:glow rad="139700">
                    <a:schemeClr val="accent4">
                      <a:satMod val="175000"/>
                      <a:alpha val="40000"/>
                    </a:schemeClr>
                  </a:glow>
                  <a:outerShdw blurRad="25500" dist="23000" dir="7020000" algn="tl">
                    <a:srgbClr val="000000">
                      <a:alpha val="50000"/>
                    </a:srgbClr>
                  </a:outerShdw>
                </a:effectLst>
              </a:rPr>
            </a:br>
            <a:r>
              <a:rPr lang="ru-RU" sz="3600" b="1" dirty="0" smtClean="0">
                <a:ln w="18000">
                  <a:solidFill>
                    <a:schemeClr val="accent2">
                      <a:satMod val="140000"/>
                    </a:schemeClr>
                  </a:solidFill>
                  <a:prstDash val="solid"/>
                  <a:miter lim="800000"/>
                </a:ln>
                <a:noFill/>
                <a:effectLst>
                  <a:glow rad="139700">
                    <a:schemeClr val="accent4">
                      <a:satMod val="175000"/>
                      <a:alpha val="40000"/>
                    </a:schemeClr>
                  </a:glow>
                  <a:outerShdw blurRad="25500" dist="23000" dir="7020000" algn="tl">
                    <a:srgbClr val="000000">
                      <a:alpha val="50000"/>
                    </a:srgbClr>
                  </a:outerShdw>
                </a:effectLst>
              </a:rPr>
              <a:t>А это значит, что если у обратно пропорционален х, то и х обратно пропорционален у, т.е. они взаимно обратно пропорциональны, и при том коэффициент обратной пропорциональности у них один и тот же.</a:t>
            </a:r>
            <a:endParaRPr lang="ru-RU" sz="3600" b="1" dirty="0">
              <a:ln w="18000">
                <a:solidFill>
                  <a:schemeClr val="accent2">
                    <a:satMod val="140000"/>
                  </a:schemeClr>
                </a:solidFill>
                <a:prstDash val="solid"/>
                <a:miter lim="800000"/>
              </a:ln>
              <a:noFill/>
              <a:effectLst>
                <a:glow rad="139700">
                  <a:schemeClr val="accent4">
                    <a:satMod val="175000"/>
                    <a:alpha val="40000"/>
                  </a:schemeClr>
                </a:glow>
                <a:outerShdw blurRad="25500" dist="23000" dir="7020000" algn="tl">
                  <a:srgbClr val="000000">
                    <a:alpha val="50000"/>
                  </a:srgbClr>
                </a:outerShdw>
              </a:effectLst>
            </a:endParaRPr>
          </a:p>
        </p:txBody>
      </p:sp>
      <p:sp>
        <p:nvSpPr>
          <p:cNvPr id="3" name="Улыбающееся лицо 2"/>
          <p:cNvSpPr/>
          <p:nvPr/>
        </p:nvSpPr>
        <p:spPr>
          <a:xfrm rot="1721511">
            <a:off x="5500694" y="4643446"/>
            <a:ext cx="1857388" cy="1714512"/>
          </a:xfrm>
          <a:prstGeom prst="smileyFace">
            <a:avLst/>
          </a:prstGeom>
          <a:ln w="34925">
            <a:solidFill>
              <a:srgbClr val="FFFFFF"/>
            </a:solidFill>
          </a:ln>
          <a:effectLst>
            <a:glow rad="228600">
              <a:schemeClr val="accent2">
                <a:satMod val="175000"/>
                <a:alpha val="40000"/>
              </a:schemeClr>
            </a:glow>
            <a:outerShdw blurRad="317500" dir="2700000" algn="ctr">
              <a:srgbClr val="000000">
                <a:alpha val="43000"/>
              </a:srgbClr>
            </a:outerShdw>
            <a:reflection blurRad="6350" stA="52000" endA="300" endPos="35000" dir="5400000" sy="-100000" algn="bl" rotWithShape="0"/>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71414"/>
            <a:ext cx="8501122" cy="6429420"/>
          </a:xfrm>
        </p:spPr>
        <p:txBody>
          <a:bodyPr>
            <a:noAutofit/>
          </a:bodyPr>
          <a:lstStyle/>
          <a:p>
            <a:r>
              <a:rPr lang="ru-RU" sz="2400" dirty="0" smtClean="0">
                <a:latin typeface="Segoe Script" pitchFamily="34" charset="0"/>
              </a:rPr>
              <a:t>Мы видели, что если х и у связаны прямой пропорциональной зависимостью, то отношение двух любых значений х равно отношению соответствующих значений у.</a:t>
            </a:r>
            <a:r>
              <a:rPr lang="ru-RU" sz="2400" dirty="0" smtClean="0"/>
              <a:t/>
            </a:r>
            <a:br>
              <a:rPr lang="ru-RU" sz="2400" dirty="0" smtClean="0"/>
            </a:br>
            <a:r>
              <a:rPr lang="ru-RU" sz="2400" i="1" dirty="0" smtClean="0"/>
              <a:t>Рассмотрим пары соответствующих значений х и у, связанных обратной пропорциональной зависимостью. Возьмём из приведённой выше таблицы два каких-либо значения х, например 3 и 6. Соответствующие им значения у равны 4 и 2. Отношение 3:6 не равно отношению 4:2.</a:t>
            </a:r>
            <a:br>
              <a:rPr lang="ru-RU" sz="2400" i="1" dirty="0" smtClean="0"/>
            </a:br>
            <a:r>
              <a:rPr lang="ru-RU" sz="2400" i="1" dirty="0" smtClean="0"/>
              <a:t>Если эти значения х обозначить через х</a:t>
            </a:r>
            <a:r>
              <a:rPr lang="ru-RU" sz="2290" i="1" baseline="-25000" dirty="0" smtClean="0"/>
              <a:t>1</a:t>
            </a:r>
            <a:r>
              <a:rPr lang="ru-RU" sz="2400" i="1" dirty="0" smtClean="0"/>
              <a:t> и х</a:t>
            </a:r>
            <a:r>
              <a:rPr lang="ru-RU" sz="2400" i="1" baseline="-25000" dirty="0" smtClean="0"/>
              <a:t>2</a:t>
            </a:r>
            <a:r>
              <a:rPr lang="ru-RU" sz="2400" i="1" dirty="0" smtClean="0"/>
              <a:t>, а соответствующие значения у обозначить через у</a:t>
            </a:r>
            <a:r>
              <a:rPr lang="ru-RU" sz="2400" i="1" baseline="-25000" dirty="0" smtClean="0"/>
              <a:t>1</a:t>
            </a:r>
            <a:r>
              <a:rPr lang="ru-RU" sz="2400" i="1" dirty="0" smtClean="0"/>
              <a:t> и у</a:t>
            </a:r>
            <a:r>
              <a:rPr lang="ru-RU" sz="2400" i="1" baseline="-25000" dirty="0" smtClean="0"/>
              <a:t>2</a:t>
            </a:r>
            <a:r>
              <a:rPr lang="ru-RU" sz="2400" i="1" dirty="0" smtClean="0"/>
              <a:t>, то получаем такую пропорцию:</a:t>
            </a:r>
            <a:br>
              <a:rPr lang="ru-RU" sz="2400" i="1" dirty="0" smtClean="0"/>
            </a:br>
            <a:r>
              <a:rPr lang="ru-RU" sz="2400" i="1" dirty="0" smtClean="0"/>
              <a:t>х</a:t>
            </a:r>
            <a:r>
              <a:rPr lang="ru-RU" sz="2180" i="1" baseline="-25000" dirty="0" smtClean="0"/>
              <a:t>1</a:t>
            </a:r>
            <a:r>
              <a:rPr lang="ru-RU" sz="2400" i="1" dirty="0" smtClean="0"/>
              <a:t> :х</a:t>
            </a:r>
            <a:r>
              <a:rPr lang="ru-RU" sz="2190" i="1" baseline="-25000" dirty="0" smtClean="0"/>
              <a:t>2</a:t>
            </a:r>
            <a:r>
              <a:rPr lang="ru-RU" sz="2400" i="1" dirty="0" smtClean="0"/>
              <a:t> =у</a:t>
            </a:r>
            <a:r>
              <a:rPr lang="ru-RU" sz="2190" i="1" baseline="-25000" dirty="0" smtClean="0"/>
              <a:t>1</a:t>
            </a:r>
            <a:r>
              <a:rPr lang="ru-RU" sz="2400" i="1" dirty="0" smtClean="0"/>
              <a:t>:у</a:t>
            </a:r>
            <a:r>
              <a:rPr lang="ru-RU" sz="2120" i="1" baseline="-25000" dirty="0" smtClean="0"/>
              <a:t>2</a:t>
            </a:r>
            <a:r>
              <a:rPr lang="ru-RU" sz="2400" i="1" dirty="0" smtClean="0"/>
              <a:t>.</a:t>
            </a:r>
            <a:r>
              <a:rPr lang="ru-RU" sz="2400" dirty="0" smtClean="0"/>
              <a:t/>
            </a:r>
            <a:br>
              <a:rPr lang="ru-RU" sz="2400" dirty="0" smtClean="0"/>
            </a:br>
            <a:r>
              <a:rPr lang="ru-RU" sz="2400" dirty="0" smtClean="0"/>
              <a:t>Значит,</a:t>
            </a:r>
            <a:br>
              <a:rPr lang="ru-RU" sz="2400" dirty="0" smtClean="0"/>
            </a:br>
            <a:r>
              <a:rPr lang="ru-RU" sz="2800" i="1" dirty="0" smtClean="0">
                <a:solidFill>
                  <a:srgbClr val="FF0000"/>
                </a:solidFill>
                <a:latin typeface="Mistral" pitchFamily="66" charset="0"/>
              </a:rPr>
              <a:t>если х и у связаны обратной пропорциональной зависимостью, то отношение двух любых значений величины х равно обратному отношению соответствующих у.</a:t>
            </a:r>
            <a:endParaRPr lang="ru-RU" sz="2800" i="1" dirty="0">
              <a:solidFill>
                <a:srgbClr val="FF0000"/>
              </a:solidFill>
              <a:latin typeface="Mistral" pitchFamily="66"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Пропорция </a:t>
            </a:r>
            <a:endParaRPr lang="ru-RU" dirty="0"/>
          </a:p>
        </p:txBody>
      </p:sp>
      <p:sp>
        <p:nvSpPr>
          <p:cNvPr id="3" name="Текст 2"/>
          <p:cNvSpPr>
            <a:spLocks noGrp="1"/>
          </p:cNvSpPr>
          <p:nvPr>
            <p:ph type="body" idx="1"/>
          </p:nvPr>
        </p:nvSpPr>
        <p:spPr>
          <a:xfrm>
            <a:off x="214282" y="2704664"/>
            <a:ext cx="8643998" cy="1509712"/>
          </a:xfrm>
        </p:spPr>
        <p:txBody>
          <a:bodyPr/>
          <a:lstStyle/>
          <a:p>
            <a:pPr marL="92075" indent="623888" algn="ctr">
              <a:tabLst>
                <a:tab pos="898525" algn="l"/>
              </a:tabLst>
            </a:pPr>
            <a:r>
              <a:rPr lang="ru-RU" dirty="0" smtClean="0">
                <a:latin typeface="Arial Black" pitchFamily="34" charset="0"/>
              </a:rPr>
              <a:t>Равенство двух отношений </a:t>
            </a:r>
          </a:p>
          <a:p>
            <a:pPr marL="92075" indent="623888" algn="ctr">
              <a:tabLst>
                <a:tab pos="898525" algn="l"/>
              </a:tabLst>
            </a:pPr>
            <a:r>
              <a:rPr lang="ru-RU" sz="2000" dirty="0" smtClean="0">
                <a:latin typeface="Arial Black" pitchFamily="34" charset="0"/>
              </a:rPr>
              <a:t>называют</a:t>
            </a:r>
            <a:r>
              <a:rPr lang="ru-RU" dirty="0" smtClean="0">
                <a:latin typeface="Arial Black" pitchFamily="34" charset="0"/>
              </a:rPr>
              <a:t> </a:t>
            </a:r>
          </a:p>
          <a:p>
            <a:pPr marL="92075" indent="623888" algn="ctr">
              <a:tabLst>
                <a:tab pos="898525" algn="l"/>
              </a:tabLst>
            </a:pPr>
            <a:r>
              <a:rPr lang="ru-RU" dirty="0" smtClean="0">
                <a:latin typeface="Arial Black" pitchFamily="34" charset="0"/>
              </a:rPr>
              <a:t>пропорцией </a:t>
            </a:r>
          </a:p>
          <a:p>
            <a:endParaRPr lang="ru-RU" dirty="0"/>
          </a:p>
        </p:txBody>
      </p:sp>
      <p:sp>
        <p:nvSpPr>
          <p:cNvPr id="4" name="Прямоугольник 3"/>
          <p:cNvSpPr/>
          <p:nvPr/>
        </p:nvSpPr>
        <p:spPr>
          <a:xfrm>
            <a:off x="1714480" y="4357694"/>
            <a:ext cx="1000132" cy="369332"/>
          </a:xfrm>
          <a:prstGeom prst="rect">
            <a:avLst/>
          </a:prstGeom>
        </p:spPr>
        <p:txBody>
          <a:bodyPr wrap="square">
            <a:spAutoFit/>
          </a:bodyPr>
          <a:lstStyle/>
          <a:p>
            <a:r>
              <a:rPr lang="ru-RU" dirty="0" smtClean="0"/>
              <a:t>20 : 4</a:t>
            </a:r>
            <a:endParaRPr lang="ru-RU" dirty="0"/>
          </a:p>
        </p:txBody>
      </p:sp>
      <p:sp>
        <p:nvSpPr>
          <p:cNvPr id="5" name="Прямоугольник 4"/>
          <p:cNvSpPr/>
          <p:nvPr/>
        </p:nvSpPr>
        <p:spPr>
          <a:xfrm>
            <a:off x="4429124" y="4357694"/>
            <a:ext cx="909223" cy="369332"/>
          </a:xfrm>
          <a:prstGeom prst="rect">
            <a:avLst/>
          </a:prstGeom>
        </p:spPr>
        <p:txBody>
          <a:bodyPr wrap="none">
            <a:spAutoFit/>
          </a:bodyPr>
          <a:lstStyle/>
          <a:p>
            <a:r>
              <a:rPr lang="ru-RU" dirty="0" smtClean="0"/>
              <a:t>0,5 : 0,1</a:t>
            </a:r>
            <a:endParaRPr lang="ru-RU" dirty="0"/>
          </a:p>
        </p:txBody>
      </p:sp>
      <p:sp>
        <p:nvSpPr>
          <p:cNvPr id="6" name="Прямоугольник 5"/>
          <p:cNvSpPr/>
          <p:nvPr/>
        </p:nvSpPr>
        <p:spPr>
          <a:xfrm>
            <a:off x="1857356" y="4929198"/>
            <a:ext cx="293670" cy="369332"/>
          </a:xfrm>
          <a:prstGeom prst="rect">
            <a:avLst/>
          </a:prstGeom>
        </p:spPr>
        <p:txBody>
          <a:bodyPr wrap="none">
            <a:spAutoFit/>
          </a:bodyPr>
          <a:lstStyle/>
          <a:p>
            <a:r>
              <a:rPr lang="ru-RU" dirty="0" smtClean="0"/>
              <a:t>5</a:t>
            </a:r>
            <a:endParaRPr lang="ru-RU" dirty="0"/>
          </a:p>
        </p:txBody>
      </p:sp>
      <p:sp>
        <p:nvSpPr>
          <p:cNvPr id="7" name="Прямоугольник 6"/>
          <p:cNvSpPr/>
          <p:nvPr/>
        </p:nvSpPr>
        <p:spPr>
          <a:xfrm>
            <a:off x="4572000" y="4929198"/>
            <a:ext cx="293670" cy="369332"/>
          </a:xfrm>
          <a:prstGeom prst="rect">
            <a:avLst/>
          </a:prstGeom>
        </p:spPr>
        <p:txBody>
          <a:bodyPr wrap="none">
            <a:spAutoFit/>
          </a:bodyPr>
          <a:lstStyle/>
          <a:p>
            <a:r>
              <a:rPr lang="ru-RU" dirty="0" smtClean="0"/>
              <a:t>5</a:t>
            </a:r>
            <a:endParaRPr lang="ru-RU" dirty="0"/>
          </a:p>
        </p:txBody>
      </p:sp>
      <p:sp>
        <p:nvSpPr>
          <p:cNvPr id="8" name="Прямоугольник 7"/>
          <p:cNvSpPr/>
          <p:nvPr/>
        </p:nvSpPr>
        <p:spPr>
          <a:xfrm>
            <a:off x="3214678" y="4357694"/>
            <a:ext cx="311304" cy="369332"/>
          </a:xfrm>
          <a:prstGeom prst="rect">
            <a:avLst/>
          </a:prstGeom>
        </p:spPr>
        <p:txBody>
          <a:bodyPr wrap="none">
            <a:spAutoFit/>
          </a:bodyPr>
          <a:lstStyle/>
          <a:p>
            <a:r>
              <a:rPr lang="ru-RU" dirty="0" smtClean="0"/>
              <a:t>=</a:t>
            </a:r>
            <a:endParaRPr lang="ru-RU" dirty="0"/>
          </a:p>
        </p:txBody>
      </p:sp>
      <p:sp>
        <p:nvSpPr>
          <p:cNvPr id="9" name="Прямоугольник 8"/>
          <p:cNvSpPr/>
          <p:nvPr/>
        </p:nvSpPr>
        <p:spPr>
          <a:xfrm>
            <a:off x="3214678" y="5000636"/>
            <a:ext cx="311304" cy="369332"/>
          </a:xfrm>
          <a:prstGeom prst="rect">
            <a:avLst/>
          </a:prstGeom>
        </p:spPr>
        <p:txBody>
          <a:bodyPr wrap="none">
            <a:spAutoFit/>
          </a:bodyPr>
          <a:lstStyle/>
          <a:p>
            <a:r>
              <a:rPr lang="ru-RU" dirty="0" smtClean="0"/>
              <a:t>=</a:t>
            </a: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Проверим знания…</a:t>
            </a:r>
            <a:endParaRPr lang="ru-RU" dirty="0"/>
          </a:p>
        </p:txBody>
      </p:sp>
      <p:sp>
        <p:nvSpPr>
          <p:cNvPr id="3" name="Текст 2"/>
          <p:cNvSpPr>
            <a:spLocks noGrp="1"/>
          </p:cNvSpPr>
          <p:nvPr>
            <p:ph type="body" idx="1"/>
          </p:nvPr>
        </p:nvSpPr>
        <p:spPr/>
        <p:txBody>
          <a:bodyPr/>
          <a:lstStyle/>
          <a:p>
            <a:r>
              <a:rPr lang="ru-RU" dirty="0" smtClean="0"/>
              <a:t>                                                                            задания</a:t>
            </a:r>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796218"/>
          </a:xfrm>
        </p:spPr>
        <p:txBody>
          <a:bodyPr>
            <a:noAutofit/>
          </a:bodyPr>
          <a:lstStyle/>
          <a:p>
            <a:r>
              <a:rPr lang="ru-RU" sz="3200" dirty="0" smtClean="0">
                <a:latin typeface="Monotype Corsiva" pitchFamily="66" charset="0"/>
                <a:cs typeface="Arabic Typesetting" pitchFamily="66" charset="-78"/>
              </a:rPr>
              <a:t>Задание 1:</a:t>
            </a:r>
            <a:r>
              <a:rPr lang="ru-RU" sz="3200" dirty="0" smtClean="0"/>
              <a:t> </a:t>
            </a:r>
            <a:r>
              <a:rPr lang="ru-RU" sz="3200" b="1" i="1" dirty="0" smtClean="0">
                <a:solidFill>
                  <a:schemeClr val="accent2">
                    <a:lumMod val="60000"/>
                    <a:lumOff val="40000"/>
                  </a:schemeClr>
                </a:solidFill>
              </a:rPr>
              <a:t>Известно, что Х. и у связаны обратной пропорциональной зависимостью с коэффициентом пропорциональности </a:t>
            </a:r>
            <a:r>
              <a:rPr lang="en-US" sz="3200" b="1" i="1" dirty="0" smtClean="0">
                <a:solidFill>
                  <a:schemeClr val="accent2">
                    <a:lumMod val="60000"/>
                    <a:lumOff val="40000"/>
                  </a:schemeClr>
                </a:solidFill>
              </a:rPr>
              <a:t>k</a:t>
            </a:r>
            <a:r>
              <a:rPr lang="ru-RU" sz="3200" b="1" i="1" dirty="0" smtClean="0">
                <a:solidFill>
                  <a:schemeClr val="accent2">
                    <a:lumMod val="60000"/>
                    <a:lumOff val="40000"/>
                  </a:schemeClr>
                </a:solidFill>
              </a:rPr>
              <a:t>. Заполните таблицы:</a:t>
            </a:r>
            <a:endParaRPr lang="ru-RU" sz="3200" b="1" i="1" dirty="0">
              <a:solidFill>
                <a:schemeClr val="accent2">
                  <a:lumMod val="60000"/>
                  <a:lumOff val="40000"/>
                </a:schemeClr>
              </a:solidFill>
            </a:endParaRPr>
          </a:p>
        </p:txBody>
      </p:sp>
      <p:graphicFrame>
        <p:nvGraphicFramePr>
          <p:cNvPr id="3" name="Таблица 2"/>
          <p:cNvGraphicFramePr>
            <a:graphicFrameLocks noGrp="1"/>
          </p:cNvGraphicFramePr>
          <p:nvPr/>
        </p:nvGraphicFramePr>
        <p:xfrm>
          <a:off x="1017917" y="2898475"/>
          <a:ext cx="776377" cy="365760"/>
        </p:xfrm>
        <a:graphic>
          <a:graphicData uri="http://schemas.openxmlformats.org/drawingml/2006/table">
            <a:tbl>
              <a:tblPr/>
              <a:tblGrid>
                <a:gridCol w="776377"/>
              </a:tblGrid>
              <a:tr h="0">
                <a:tc>
                  <a:txBody>
                    <a:bodyPr/>
                    <a:lstStyle/>
                    <a:p>
                      <a:r>
                        <a:rPr lang="ru-RU" dirty="0" smtClean="0"/>
                        <a:t>Х</a:t>
                      </a:r>
                      <a:endParaRPr lang="ru-RU" dirty="0"/>
                    </a:p>
                  </a:txBody>
                  <a:tcPr>
                    <a:lnL w="12700" cmpd="sng">
                      <a:noFill/>
                      <a:prstDash val="solid"/>
                    </a:lnL>
                    <a:lnR w="12700" cmpd="sng">
                      <a:noFill/>
                      <a:prstDash val="solid"/>
                    </a:lnR>
                    <a:lnT w="12700" cmpd="sng">
                      <a:noFill/>
                      <a:prstDash val="solid"/>
                    </a:lnT>
                    <a:lnB w="12700" cmpd="sng">
                      <a:solidFill>
                        <a:schemeClr val="tx1"/>
                      </a:solidFill>
                      <a:prstDash val="solid"/>
                    </a:lnB>
                  </a:tcPr>
                </a:tc>
              </a:tr>
            </a:tbl>
          </a:graphicData>
        </a:graphic>
      </p:graphicFrame>
      <p:graphicFrame>
        <p:nvGraphicFramePr>
          <p:cNvPr id="4" name="Таблица 3"/>
          <p:cNvGraphicFramePr>
            <a:graphicFrameLocks noGrp="1"/>
          </p:cNvGraphicFramePr>
          <p:nvPr/>
        </p:nvGraphicFramePr>
        <p:xfrm>
          <a:off x="1357290" y="2928934"/>
          <a:ext cx="311281" cy="1143008"/>
        </p:xfrm>
        <a:graphic>
          <a:graphicData uri="http://schemas.openxmlformats.org/drawingml/2006/table">
            <a:tbl>
              <a:tblPr/>
              <a:tblGrid>
                <a:gridCol w="311281"/>
              </a:tblGrid>
              <a:tr h="1143008">
                <a:tc>
                  <a:txBody>
                    <a:bodyPr/>
                    <a:lstStyle/>
                    <a:p>
                      <a:r>
                        <a:rPr lang="ru-RU" sz="2000" dirty="0" smtClean="0"/>
                        <a:t>у</a:t>
                      </a:r>
                      <a:endParaRPr lang="ru-RU" sz="2000" dirty="0"/>
                    </a:p>
                  </a:txBody>
                  <a:tcPr>
                    <a:lnL w="12700" cmpd="sng">
                      <a:solidFill>
                        <a:schemeClr val="tx1"/>
                      </a:solidFill>
                      <a:prstDash val="solid"/>
                    </a:lnL>
                    <a:lnR w="12700" cmpd="sng">
                      <a:noFill/>
                      <a:prstDash val="solid"/>
                    </a:lnR>
                    <a:lnT w="12700" cmpd="sng">
                      <a:noFill/>
                      <a:prstDash val="solid"/>
                    </a:lnT>
                    <a:lnB w="12700" cmpd="sng">
                      <a:noFill/>
                      <a:prstDash val="solid"/>
                    </a:lnB>
                  </a:tcPr>
                </a:tc>
              </a:tr>
            </a:tbl>
          </a:graphicData>
        </a:graphic>
      </p:graphicFrame>
      <p:graphicFrame>
        <p:nvGraphicFramePr>
          <p:cNvPr id="5" name="Таблица 4"/>
          <p:cNvGraphicFramePr>
            <a:graphicFrameLocks noGrp="1"/>
          </p:cNvGraphicFramePr>
          <p:nvPr/>
        </p:nvGraphicFramePr>
        <p:xfrm>
          <a:off x="3200400" y="2863970"/>
          <a:ext cx="208280" cy="1181819"/>
        </p:xfrm>
        <a:graphic>
          <a:graphicData uri="http://schemas.openxmlformats.org/drawingml/2006/table">
            <a:tbl>
              <a:tblPr/>
              <a:tblGrid>
                <a:gridCol w="208280"/>
              </a:tblGrid>
              <a:tr h="1181819">
                <a:tc>
                  <a:txBody>
                    <a:bodyPr/>
                    <a:lstStyle/>
                    <a:p>
                      <a:endParaRPr lang="ru-RU" dirty="0"/>
                    </a:p>
                  </a:txBody>
                  <a:tcPr>
                    <a:lnL w="12700" cmpd="sng">
                      <a:solidFill>
                        <a:schemeClr val="tx1"/>
                      </a:solidFill>
                      <a:prstDash val="solid"/>
                    </a:lnL>
                    <a:lnR w="12700" cmpd="sng">
                      <a:noFill/>
                      <a:prstDash val="solid"/>
                    </a:lnR>
                    <a:lnT w="12700" cmpd="sng">
                      <a:noFill/>
                      <a:prstDash val="solid"/>
                    </a:lnT>
                    <a:lnB w="12700" cmpd="sng">
                      <a:noFill/>
                      <a:prstDash val="solid"/>
                    </a:lnB>
                  </a:tcPr>
                </a:tc>
              </a:tr>
            </a:tbl>
          </a:graphicData>
        </a:graphic>
      </p:graphicFrame>
      <p:graphicFrame>
        <p:nvGraphicFramePr>
          <p:cNvPr id="6" name="Таблица 5"/>
          <p:cNvGraphicFramePr>
            <a:graphicFrameLocks noGrp="1"/>
          </p:cNvGraphicFramePr>
          <p:nvPr/>
        </p:nvGraphicFramePr>
        <p:xfrm>
          <a:off x="2786051" y="2857496"/>
          <a:ext cx="992320" cy="562015"/>
        </p:xfrm>
        <a:graphic>
          <a:graphicData uri="http://schemas.openxmlformats.org/drawingml/2006/table">
            <a:tbl>
              <a:tblPr/>
              <a:tblGrid>
                <a:gridCol w="992320"/>
              </a:tblGrid>
              <a:tr h="562015">
                <a:tc>
                  <a:txBody>
                    <a:bodyPr/>
                    <a:lstStyle/>
                    <a:p>
                      <a:r>
                        <a:rPr lang="ru-RU" dirty="0" smtClean="0"/>
                        <a:t>Х       у</a:t>
                      </a:r>
                      <a:endParaRPr lang="ru-RU" dirty="0"/>
                    </a:p>
                  </a:txBody>
                  <a:tcPr>
                    <a:lnL w="12700" cmpd="sng">
                      <a:noFill/>
                      <a:prstDash val="solid"/>
                    </a:lnL>
                    <a:lnR w="12700" cmpd="sng">
                      <a:noFill/>
                      <a:prstDash val="solid"/>
                    </a:lnR>
                    <a:lnT w="12700" cmpd="sng">
                      <a:noFill/>
                      <a:prstDash val="solid"/>
                    </a:lnT>
                    <a:lnB w="12700" cmpd="sng">
                      <a:solidFill>
                        <a:schemeClr val="tx1"/>
                      </a:solidFill>
                      <a:prstDash val="solid"/>
                    </a:lnB>
                  </a:tcPr>
                </a:tc>
              </a:tr>
            </a:tbl>
          </a:graphicData>
        </a:graphic>
      </p:graphicFrame>
      <p:sp>
        <p:nvSpPr>
          <p:cNvPr id="7" name="TextBox 6"/>
          <p:cNvSpPr txBox="1"/>
          <p:nvPr/>
        </p:nvSpPr>
        <p:spPr>
          <a:xfrm>
            <a:off x="1000100" y="3357562"/>
            <a:ext cx="285752" cy="646331"/>
          </a:xfrm>
          <a:prstGeom prst="rect">
            <a:avLst/>
          </a:prstGeom>
          <a:noFill/>
        </p:spPr>
        <p:txBody>
          <a:bodyPr wrap="square" rtlCol="0">
            <a:spAutoFit/>
          </a:bodyPr>
          <a:lstStyle/>
          <a:p>
            <a:r>
              <a:rPr lang="ru-RU" dirty="0" smtClean="0"/>
              <a:t>2</a:t>
            </a:r>
          </a:p>
          <a:p>
            <a:r>
              <a:rPr lang="ru-RU" dirty="0" smtClean="0"/>
              <a:t>3</a:t>
            </a:r>
            <a:endParaRPr lang="ru-RU" dirty="0"/>
          </a:p>
        </p:txBody>
      </p:sp>
      <p:sp>
        <p:nvSpPr>
          <p:cNvPr id="8" name="TextBox 7"/>
          <p:cNvSpPr txBox="1"/>
          <p:nvPr/>
        </p:nvSpPr>
        <p:spPr>
          <a:xfrm>
            <a:off x="2857488" y="3429000"/>
            <a:ext cx="285752" cy="646331"/>
          </a:xfrm>
          <a:prstGeom prst="rect">
            <a:avLst/>
          </a:prstGeom>
          <a:noFill/>
        </p:spPr>
        <p:txBody>
          <a:bodyPr wrap="square" rtlCol="0">
            <a:spAutoFit/>
          </a:bodyPr>
          <a:lstStyle/>
          <a:p>
            <a:r>
              <a:rPr lang="ru-RU" dirty="0" smtClean="0"/>
              <a:t>25</a:t>
            </a:r>
            <a:endParaRPr lang="ru-RU" dirty="0"/>
          </a:p>
        </p:txBody>
      </p:sp>
      <p:graphicFrame>
        <p:nvGraphicFramePr>
          <p:cNvPr id="9" name="Таблица 8"/>
          <p:cNvGraphicFramePr>
            <a:graphicFrameLocks noGrp="1"/>
          </p:cNvGraphicFramePr>
          <p:nvPr/>
        </p:nvGraphicFramePr>
        <p:xfrm>
          <a:off x="3200400" y="4054415"/>
          <a:ext cx="514344" cy="707366"/>
        </p:xfrm>
        <a:graphic>
          <a:graphicData uri="http://schemas.openxmlformats.org/drawingml/2006/table">
            <a:tbl>
              <a:tblPr>
                <a:tableStyleId>{5940675A-B579-460E-94D1-54222C63F5DA}</a:tableStyleId>
              </a:tblPr>
              <a:tblGrid>
                <a:gridCol w="514344"/>
              </a:tblGrid>
              <a:tr h="707366">
                <a:tc>
                  <a:txBody>
                    <a:bodyPr/>
                    <a:lstStyle/>
                    <a:p>
                      <a:endParaRPr lang="ru-RU" dirty="0"/>
                    </a:p>
                  </a:txBody>
                  <a:tcPr>
                    <a:lnR w="12700" cmpd="sng">
                      <a:noFill/>
                    </a:lnR>
                    <a:lnT w="12700" cmpd="sng">
                      <a:noFill/>
                    </a:lnT>
                  </a:tcPr>
                </a:tc>
              </a:tr>
            </a:tbl>
          </a:graphicData>
        </a:graphic>
      </p:graphicFrame>
      <p:sp>
        <p:nvSpPr>
          <p:cNvPr id="11" name="TextBox 10"/>
          <p:cNvSpPr txBox="1"/>
          <p:nvPr/>
        </p:nvSpPr>
        <p:spPr>
          <a:xfrm>
            <a:off x="2786050" y="4071942"/>
            <a:ext cx="428628" cy="646331"/>
          </a:xfrm>
          <a:prstGeom prst="rect">
            <a:avLst/>
          </a:prstGeom>
          <a:noFill/>
        </p:spPr>
        <p:txBody>
          <a:bodyPr wrap="square" rtlCol="0">
            <a:spAutoFit/>
          </a:bodyPr>
          <a:lstStyle/>
          <a:p>
            <a:r>
              <a:rPr lang="ru-RU" dirty="0" smtClean="0"/>
              <a:t>25</a:t>
            </a:r>
          </a:p>
          <a:p>
            <a:r>
              <a:rPr lang="ru-RU" dirty="0" smtClean="0"/>
              <a:t>50</a:t>
            </a:r>
            <a:endParaRPr lang="ru-RU" dirty="0"/>
          </a:p>
        </p:txBody>
      </p:sp>
      <p:sp>
        <p:nvSpPr>
          <p:cNvPr id="12" name="Солнце 11"/>
          <p:cNvSpPr/>
          <p:nvPr/>
        </p:nvSpPr>
        <p:spPr>
          <a:xfrm>
            <a:off x="4786314" y="2071678"/>
            <a:ext cx="3143272" cy="2428892"/>
          </a:xfrm>
          <a:prstGeom prst="sun">
            <a:avLst/>
          </a:prstGeom>
          <a:ln w="34925">
            <a:solidFill>
              <a:srgbClr val="FFFFFF"/>
            </a:solidFill>
          </a:ln>
          <a:effectLst>
            <a:glow rad="63500">
              <a:schemeClr val="accent3">
                <a:satMod val="175000"/>
                <a:alpha val="40000"/>
              </a:schemeClr>
            </a:glow>
            <a:outerShdw blurRad="317500" dir="2700000" algn="ctr">
              <a:srgbClr val="000000">
                <a:alpha val="43000"/>
              </a:srgbClr>
            </a:outerShdw>
            <a:reflection blurRad="6350" stA="50000" endA="300" endPos="55000" dir="5400000" sy="-100000" algn="bl" rotWithShape="0"/>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581904"/>
          </a:xfrm>
        </p:spPr>
        <p:txBody>
          <a:bodyPr>
            <a:noAutofit/>
          </a:bodyPr>
          <a:lstStyle/>
          <a:p>
            <a:r>
              <a:rPr lang="ru-RU" sz="3200" dirty="0" smtClean="0">
                <a:latin typeface="Monotype Corsiva" pitchFamily="66" charset="0"/>
              </a:rPr>
              <a:t>Задание 2:</a:t>
            </a:r>
            <a:r>
              <a:rPr lang="ru-RU" sz="3200" dirty="0" smtClean="0"/>
              <a:t> </a:t>
            </a:r>
            <a:r>
              <a:rPr lang="ru-RU" sz="3200" i="1" dirty="0" smtClean="0">
                <a:solidFill>
                  <a:schemeClr val="accent2">
                    <a:lumMod val="60000"/>
                    <a:lumOff val="40000"/>
                  </a:schemeClr>
                </a:solidFill>
              </a:rPr>
              <a:t>Известно, что величины ч и у обратно пропорциональны. Заполните таблицы:</a:t>
            </a:r>
            <a:endParaRPr lang="ru-RU" sz="3200" i="1" dirty="0">
              <a:solidFill>
                <a:schemeClr val="accent2">
                  <a:lumMod val="60000"/>
                  <a:lumOff val="40000"/>
                </a:schemeClr>
              </a:solidFill>
            </a:endParaRPr>
          </a:p>
        </p:txBody>
      </p:sp>
      <p:pic>
        <p:nvPicPr>
          <p:cNvPr id="1026" name="Picture 2" descr="C:\Users\Юля\Pictures\2011-12-05 ь\ь 001 - копия.jpg"/>
          <p:cNvPicPr>
            <a:picLocks noChangeAspect="1" noChangeArrowheads="1"/>
          </p:cNvPicPr>
          <p:nvPr/>
        </p:nvPicPr>
        <p:blipFill>
          <a:blip r:embed="rId2"/>
          <a:srcRect/>
          <a:stretch>
            <a:fillRect/>
          </a:stretch>
        </p:blipFill>
        <p:spPr bwMode="auto">
          <a:xfrm>
            <a:off x="571472" y="2500306"/>
            <a:ext cx="8024168" cy="3643338"/>
          </a:xfrm>
          <a:prstGeom prst="rect">
            <a:avLst/>
          </a:prstGeom>
          <a:ln>
            <a:noFill/>
          </a:ln>
          <a:effectLst>
            <a:softEdge rad="112500"/>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214290"/>
            <a:ext cx="9001156" cy="2464902"/>
          </a:xfrm>
        </p:spPr>
        <p:txBody>
          <a:bodyPr/>
          <a:lstStyle/>
          <a:p>
            <a:r>
              <a:rPr lang="ru-RU" sz="3200" dirty="0" smtClean="0"/>
              <a:t>Графики прямой и обратной пропорциональности</a:t>
            </a:r>
            <a:endParaRPr lang="ru-RU" sz="3200" dirty="0"/>
          </a:p>
        </p:txBody>
      </p:sp>
      <p:sp>
        <p:nvSpPr>
          <p:cNvPr id="3" name="Текст 2"/>
          <p:cNvSpPr>
            <a:spLocks noGrp="1"/>
          </p:cNvSpPr>
          <p:nvPr>
            <p:ph type="body" idx="1"/>
          </p:nvPr>
        </p:nvSpPr>
        <p:spPr/>
        <p:txBody>
          <a:bodyPr/>
          <a:lstStyle/>
          <a:p>
            <a:r>
              <a:rPr lang="ru-RU" dirty="0" smtClean="0"/>
              <a:t>                                                              Изучение графиков…</a:t>
            </a:r>
            <a:endParaRPr lang="ru-RU"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4010796"/>
          </a:xfrm>
        </p:spPr>
        <p:txBody>
          <a:bodyPr>
            <a:noAutofit/>
          </a:bodyPr>
          <a:lstStyle/>
          <a:p>
            <a:r>
              <a:rPr lang="ru-RU" sz="2800" dirty="0" smtClean="0">
                <a:latin typeface="Segoe Script" pitchFamily="34" charset="0"/>
              </a:rPr>
              <a:t>Мы уже знаем, что зависимость между временем движения автомашины и пройденным ею расстоянием при данной скорости есть прямая пропорциональная зависимость. Пусть скорость автомашины равна 50 км/ч. Построим график зависимости пройденного автомашиной расстояния от времени движения. Для этого сначала составим таблицу соответствующих значений </a:t>
            </a:r>
            <a:r>
              <a:rPr lang="en-US" sz="2800" dirty="0" smtClean="0">
                <a:latin typeface="Segoe Script" pitchFamily="34" charset="0"/>
              </a:rPr>
              <a:t>t</a:t>
            </a:r>
            <a:r>
              <a:rPr lang="ru-RU" sz="2800" dirty="0" smtClean="0">
                <a:latin typeface="Segoe Script" pitchFamily="34" charset="0"/>
              </a:rPr>
              <a:t> и </a:t>
            </a:r>
            <a:r>
              <a:rPr lang="en-US" sz="2800" dirty="0" smtClean="0">
                <a:latin typeface="Segoe Script" pitchFamily="34" charset="0"/>
              </a:rPr>
              <a:t>s</a:t>
            </a:r>
            <a:r>
              <a:rPr lang="ru-RU" sz="2800" dirty="0" smtClean="0">
                <a:latin typeface="Segoe Script" pitchFamily="34" charset="0"/>
              </a:rPr>
              <a:t>:</a:t>
            </a:r>
            <a:endParaRPr lang="ru-RU" sz="2800" dirty="0">
              <a:latin typeface="Segoe Script" pitchFamily="34" charset="0"/>
            </a:endParaRPr>
          </a:p>
        </p:txBody>
      </p:sp>
      <p:graphicFrame>
        <p:nvGraphicFramePr>
          <p:cNvPr id="3" name="Таблица 2"/>
          <p:cNvGraphicFramePr>
            <a:graphicFrameLocks noGrp="1"/>
          </p:cNvGraphicFramePr>
          <p:nvPr/>
        </p:nvGraphicFramePr>
        <p:xfrm>
          <a:off x="571472" y="5000636"/>
          <a:ext cx="7239010" cy="1357322"/>
        </p:xfrm>
        <a:graphic>
          <a:graphicData uri="http://schemas.openxmlformats.org/drawingml/2006/table">
            <a:tbl>
              <a:tblPr firstRow="1" bandRow="1">
                <a:tableStyleId>{5DA37D80-6434-44D0-A028-1B22A696006F}</a:tableStyleId>
              </a:tblPr>
              <a:tblGrid>
                <a:gridCol w="1447802"/>
                <a:gridCol w="1447802"/>
                <a:gridCol w="1447802"/>
                <a:gridCol w="1447802"/>
                <a:gridCol w="1447802"/>
              </a:tblGrid>
              <a:tr h="678661">
                <a:tc>
                  <a:txBody>
                    <a:bodyPr/>
                    <a:lstStyle/>
                    <a:p>
                      <a:r>
                        <a:rPr lang="ru-RU" dirty="0" smtClean="0"/>
                        <a:t>Время, ч</a:t>
                      </a:r>
                      <a:endParaRPr lang="ru-RU" dirty="0"/>
                    </a:p>
                  </a:txBody>
                  <a:tcPr/>
                </a:tc>
                <a:tc>
                  <a:txBody>
                    <a:bodyPr/>
                    <a:lstStyle/>
                    <a:p>
                      <a:r>
                        <a:rPr lang="ru-RU" dirty="0" smtClean="0"/>
                        <a:t>1</a:t>
                      </a:r>
                      <a:endParaRPr lang="ru-RU" dirty="0"/>
                    </a:p>
                  </a:txBody>
                  <a:tcPr/>
                </a:tc>
                <a:tc>
                  <a:txBody>
                    <a:bodyPr/>
                    <a:lstStyle/>
                    <a:p>
                      <a:r>
                        <a:rPr lang="ru-RU" dirty="0" smtClean="0"/>
                        <a:t>2</a:t>
                      </a:r>
                      <a:endParaRPr lang="ru-RU" dirty="0"/>
                    </a:p>
                  </a:txBody>
                  <a:tcPr/>
                </a:tc>
                <a:tc>
                  <a:txBody>
                    <a:bodyPr/>
                    <a:lstStyle/>
                    <a:p>
                      <a:r>
                        <a:rPr lang="ru-RU" dirty="0" smtClean="0"/>
                        <a:t>3</a:t>
                      </a:r>
                      <a:endParaRPr lang="ru-RU" dirty="0"/>
                    </a:p>
                  </a:txBody>
                  <a:tcPr/>
                </a:tc>
                <a:tc>
                  <a:txBody>
                    <a:bodyPr/>
                    <a:lstStyle/>
                    <a:p>
                      <a:r>
                        <a:rPr lang="ru-RU" dirty="0" smtClean="0"/>
                        <a:t>4</a:t>
                      </a:r>
                      <a:endParaRPr lang="ru-RU" dirty="0"/>
                    </a:p>
                  </a:txBody>
                  <a:tcPr/>
                </a:tc>
              </a:tr>
              <a:tr h="678661">
                <a:tc>
                  <a:txBody>
                    <a:bodyPr/>
                    <a:lstStyle/>
                    <a:p>
                      <a:r>
                        <a:rPr lang="ru-RU" dirty="0" smtClean="0"/>
                        <a:t>Расстояние </a:t>
                      </a:r>
                      <a:r>
                        <a:rPr lang="en-US" dirty="0" smtClean="0"/>
                        <a:t>s</a:t>
                      </a:r>
                      <a:r>
                        <a:rPr lang="ru-RU" dirty="0" smtClean="0"/>
                        <a:t>, км</a:t>
                      </a:r>
                      <a:endParaRPr lang="ru-RU" dirty="0"/>
                    </a:p>
                  </a:txBody>
                  <a:tcPr/>
                </a:tc>
                <a:tc>
                  <a:txBody>
                    <a:bodyPr/>
                    <a:lstStyle/>
                    <a:p>
                      <a:r>
                        <a:rPr lang="ru-RU" dirty="0" smtClean="0"/>
                        <a:t>50</a:t>
                      </a:r>
                      <a:endParaRPr lang="ru-RU" dirty="0"/>
                    </a:p>
                  </a:txBody>
                  <a:tcPr/>
                </a:tc>
                <a:tc>
                  <a:txBody>
                    <a:bodyPr/>
                    <a:lstStyle/>
                    <a:p>
                      <a:r>
                        <a:rPr lang="ru-RU" dirty="0" smtClean="0"/>
                        <a:t>100</a:t>
                      </a:r>
                      <a:endParaRPr lang="ru-RU" dirty="0"/>
                    </a:p>
                  </a:txBody>
                  <a:tcPr/>
                </a:tc>
                <a:tc>
                  <a:txBody>
                    <a:bodyPr/>
                    <a:lstStyle/>
                    <a:p>
                      <a:r>
                        <a:rPr lang="ru-RU" dirty="0" smtClean="0"/>
                        <a:t>150</a:t>
                      </a:r>
                      <a:endParaRPr lang="ru-RU" dirty="0"/>
                    </a:p>
                  </a:txBody>
                  <a:tcPr/>
                </a:tc>
                <a:tc>
                  <a:txBody>
                    <a:bodyPr/>
                    <a:lstStyle/>
                    <a:p>
                      <a:r>
                        <a:rPr lang="ru-RU" dirty="0" smtClean="0"/>
                        <a:t>200</a:t>
                      </a:r>
                      <a:endParaRPr lang="ru-RU" dirty="0"/>
                    </a:p>
                  </a:txBody>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3010664"/>
          </a:xfrm>
        </p:spPr>
        <p:txBody>
          <a:bodyPr>
            <a:noAutofit/>
          </a:bodyPr>
          <a:lstStyle/>
          <a:p>
            <a:r>
              <a:rPr lang="ru-RU" sz="2400" dirty="0" smtClean="0">
                <a:latin typeface="Monotype Corsiva" pitchFamily="66" charset="0"/>
              </a:rPr>
              <a:t>Теперь построим координатный угол, ось абсцисс примем за ось времени, а ось ординат – за ось расстояния. Масштабы на осях возьмем разные( рис. 1) Построим в координатном угле точки, координатами которых являются соответствующие значения </a:t>
            </a:r>
            <a:r>
              <a:rPr lang="en-US" sz="2400" dirty="0" smtClean="0">
                <a:latin typeface="Monotype Corsiva" pitchFamily="66" charset="0"/>
              </a:rPr>
              <a:t>t</a:t>
            </a:r>
            <a:r>
              <a:rPr lang="ru-RU" sz="2400" dirty="0" smtClean="0">
                <a:latin typeface="Monotype Corsiva" pitchFamily="66" charset="0"/>
              </a:rPr>
              <a:t> и</a:t>
            </a:r>
            <a:r>
              <a:rPr lang="en-US" sz="2400" dirty="0" smtClean="0">
                <a:latin typeface="Monotype Corsiva" pitchFamily="66" charset="0"/>
              </a:rPr>
              <a:t>s</a:t>
            </a:r>
            <a:r>
              <a:rPr lang="ru-RU" sz="2400" dirty="0" smtClean="0">
                <a:latin typeface="Monotype Corsiva" pitchFamily="66" charset="0"/>
              </a:rPr>
              <a:t> из нашей таблицы: О( 0; 0), А ( 1; 50), </a:t>
            </a:r>
            <a:r>
              <a:rPr lang="en-US" sz="2400" dirty="0" smtClean="0">
                <a:latin typeface="Monotype Corsiva" pitchFamily="66" charset="0"/>
              </a:rPr>
              <a:t>B</a:t>
            </a:r>
            <a:r>
              <a:rPr lang="ru-RU" sz="2400" dirty="0" smtClean="0">
                <a:latin typeface="Monotype Corsiva" pitchFamily="66" charset="0"/>
              </a:rPr>
              <a:t> ( 2; 100), </a:t>
            </a:r>
            <a:r>
              <a:rPr lang="en-US" sz="2400" dirty="0" smtClean="0">
                <a:latin typeface="Monotype Corsiva" pitchFamily="66" charset="0"/>
              </a:rPr>
              <a:t>C</a:t>
            </a:r>
            <a:r>
              <a:rPr lang="ru-RU" sz="2400" dirty="0" smtClean="0">
                <a:latin typeface="Monotype Corsiva" pitchFamily="66" charset="0"/>
              </a:rPr>
              <a:t> ( 3; 150), и </a:t>
            </a:r>
            <a:r>
              <a:rPr lang="en-US" sz="2400" dirty="0" smtClean="0">
                <a:latin typeface="Monotype Corsiva" pitchFamily="66" charset="0"/>
              </a:rPr>
              <a:t>D </a:t>
            </a:r>
            <a:r>
              <a:rPr lang="ru-RU" sz="2400" dirty="0" smtClean="0">
                <a:latin typeface="Monotype Corsiva" pitchFamily="66" charset="0"/>
              </a:rPr>
              <a:t>(4; 200). Затем эти точки соединим отрезками. Видим, что все  они лежат на одном луче ОА. Луч ОА и есть график прямой пропорциональной зависимости</a:t>
            </a:r>
            <a:r>
              <a:rPr lang="ru-RU" sz="2400" dirty="0" smtClean="0">
                <a:latin typeface="Monotype Corsiva" pitchFamily="66" charset="0"/>
              </a:rPr>
              <a:t>:  </a:t>
            </a:r>
            <a:r>
              <a:rPr lang="en-US" sz="2400" dirty="0" smtClean="0">
                <a:latin typeface="Monotype Corsiva" pitchFamily="66" charset="0"/>
              </a:rPr>
              <a:t>s = 50 t</a:t>
            </a:r>
            <a:endParaRPr lang="ru-RU" sz="2400" dirty="0">
              <a:latin typeface="Monotype Corsiva" pitchFamily="66" charset="0"/>
            </a:endParaRPr>
          </a:p>
        </p:txBody>
      </p:sp>
      <p:pic>
        <p:nvPicPr>
          <p:cNvPr id="2050" name="Picture 2" descr="C:\Users\Юля\Pictures\2011-12-05 ь\ь 001.jpg"/>
          <p:cNvPicPr>
            <a:picLocks noChangeAspect="1" noChangeArrowheads="1"/>
          </p:cNvPicPr>
          <p:nvPr/>
        </p:nvPicPr>
        <p:blipFill>
          <a:blip r:embed="rId2"/>
          <a:srcRect/>
          <a:stretch>
            <a:fillRect/>
          </a:stretch>
        </p:blipFill>
        <p:spPr bwMode="auto">
          <a:xfrm>
            <a:off x="500034" y="4071942"/>
            <a:ext cx="2900356" cy="218368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051" name="Picture 3" descr="C:\Users\Юля\Pictures\2011-12-05 т\т 001.jpg"/>
          <p:cNvPicPr>
            <a:picLocks noChangeAspect="1" noChangeArrowheads="1"/>
          </p:cNvPicPr>
          <p:nvPr/>
        </p:nvPicPr>
        <p:blipFill>
          <a:blip r:embed="rId3"/>
          <a:srcRect/>
          <a:stretch>
            <a:fillRect/>
          </a:stretch>
        </p:blipFill>
        <p:spPr bwMode="auto">
          <a:xfrm>
            <a:off x="4357686" y="3786190"/>
            <a:ext cx="3475036" cy="272739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TextBox 4"/>
          <p:cNvSpPr txBox="1"/>
          <p:nvPr/>
        </p:nvSpPr>
        <p:spPr>
          <a:xfrm>
            <a:off x="571472" y="6286520"/>
            <a:ext cx="2000264" cy="369332"/>
          </a:xfrm>
          <a:prstGeom prst="rect">
            <a:avLst/>
          </a:prstGeom>
          <a:noFill/>
        </p:spPr>
        <p:txBody>
          <a:bodyPr wrap="square" rtlCol="0">
            <a:spAutoFit/>
          </a:bodyPr>
          <a:lstStyle/>
          <a:p>
            <a:r>
              <a:rPr lang="ru-RU" dirty="0" smtClean="0"/>
              <a:t>Рис. 1</a:t>
            </a:r>
            <a:endParaRPr lang="ru-RU" dirty="0"/>
          </a:p>
        </p:txBody>
      </p:sp>
      <p:sp>
        <p:nvSpPr>
          <p:cNvPr id="6" name="TextBox 5"/>
          <p:cNvSpPr txBox="1"/>
          <p:nvPr/>
        </p:nvSpPr>
        <p:spPr>
          <a:xfrm>
            <a:off x="4929190" y="6429396"/>
            <a:ext cx="1857388" cy="369332"/>
          </a:xfrm>
          <a:prstGeom prst="rect">
            <a:avLst/>
          </a:prstGeom>
          <a:noFill/>
        </p:spPr>
        <p:txBody>
          <a:bodyPr wrap="square" rtlCol="0">
            <a:spAutoFit/>
          </a:bodyPr>
          <a:lstStyle/>
          <a:p>
            <a:r>
              <a:rPr lang="ru-RU" dirty="0" smtClean="0"/>
              <a:t>Рис. 2</a:t>
            </a:r>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428916"/>
            <a:ext cx="8305800" cy="6143668"/>
          </a:xfrm>
        </p:spPr>
        <p:txBody>
          <a:bodyPr>
            <a:noAutofit/>
          </a:bodyPr>
          <a:lstStyle/>
          <a:p>
            <a:r>
              <a:rPr lang="ru-RU" sz="2400" i="1" dirty="0" smtClean="0">
                <a:latin typeface="Monotype Corsiva" pitchFamily="66" charset="0"/>
              </a:rPr>
              <a:t>Этот вывод справедлив для любой прямой пропорциональной зависимости : </a:t>
            </a:r>
            <a:r>
              <a:rPr lang="ru-RU" sz="2400" b="1" i="1" dirty="0" smtClean="0">
                <a:solidFill>
                  <a:srgbClr val="FF0000"/>
                </a:solidFill>
                <a:latin typeface="Monotype Corsiva" pitchFamily="66" charset="0"/>
              </a:rPr>
              <a:t>графиком любой прямой пропорциональной зависимости у = </a:t>
            </a:r>
            <a:r>
              <a:rPr lang="en-US" sz="2400" b="1" i="1" dirty="0" smtClean="0">
                <a:solidFill>
                  <a:srgbClr val="FF0000"/>
                </a:solidFill>
                <a:latin typeface="Monotype Corsiva" pitchFamily="66" charset="0"/>
              </a:rPr>
              <a:t>k</a:t>
            </a:r>
            <a:r>
              <a:rPr lang="ru-RU" sz="2400" b="1" i="1" dirty="0" smtClean="0">
                <a:solidFill>
                  <a:srgbClr val="FF0000"/>
                </a:solidFill>
                <a:latin typeface="Monotype Corsiva" pitchFamily="66" charset="0"/>
              </a:rPr>
              <a:t> </a:t>
            </a:r>
            <a:r>
              <a:rPr lang="en-US" sz="2400" b="1" i="1" dirty="0" smtClean="0">
                <a:solidFill>
                  <a:srgbClr val="FF0000"/>
                </a:solidFill>
                <a:latin typeface="Monotype Corsiva" pitchFamily="66" charset="0"/>
              </a:rPr>
              <a:t>x</a:t>
            </a:r>
            <a:r>
              <a:rPr lang="ru-RU" sz="2400" b="1" i="1" dirty="0" smtClean="0">
                <a:solidFill>
                  <a:srgbClr val="FF0000"/>
                </a:solidFill>
                <a:latin typeface="Monotype Corsiva" pitchFamily="66" charset="0"/>
              </a:rPr>
              <a:t> является луч с началом в начале координат и проходящий через точку ( 1; </a:t>
            </a:r>
            <a:r>
              <a:rPr lang="en-US" sz="2400" b="1" i="1" dirty="0" smtClean="0">
                <a:solidFill>
                  <a:srgbClr val="FF0000"/>
                </a:solidFill>
                <a:latin typeface="Monotype Corsiva" pitchFamily="66" charset="0"/>
              </a:rPr>
              <a:t>k</a:t>
            </a:r>
            <a:r>
              <a:rPr lang="ru-RU" sz="2400" b="1" i="1" dirty="0" smtClean="0">
                <a:solidFill>
                  <a:srgbClr val="FF0000"/>
                </a:solidFill>
                <a:latin typeface="Monotype Corsiva" pitchFamily="66" charset="0"/>
              </a:rPr>
              <a:t>). </a:t>
            </a:r>
            <a:r>
              <a:rPr lang="ru-RU" sz="2400" i="1" dirty="0" smtClean="0">
                <a:latin typeface="Monotype Corsiva" pitchFamily="66" charset="0"/>
              </a:rPr>
              <a:t>Подумайте, почему через эту точку.</a:t>
            </a:r>
            <a:br>
              <a:rPr lang="ru-RU" sz="2400" i="1" dirty="0" smtClean="0">
                <a:latin typeface="Monotype Corsiva" pitchFamily="66" charset="0"/>
              </a:rPr>
            </a:br>
            <a:r>
              <a:rPr lang="ru-RU" sz="2400" i="1" dirty="0" smtClean="0">
                <a:latin typeface="Monotype Corsiva" pitchFamily="66" charset="0"/>
              </a:rPr>
              <a:t>Теперь рассмотрим какую – либо обратную пропорциональную зависимость, например зависимость между основанием и высотой прямоугольника, площадь которого равна 6 м2 . Если основание прямоугольного обозначить через х, а высоту – через у, то ху = 6</a:t>
            </a:r>
            <a:br>
              <a:rPr lang="ru-RU" sz="2400" i="1" dirty="0" smtClean="0">
                <a:latin typeface="Monotype Corsiva" pitchFamily="66" charset="0"/>
              </a:rPr>
            </a:br>
            <a:r>
              <a:rPr lang="ru-RU" sz="2400" i="1" dirty="0" smtClean="0">
                <a:latin typeface="Monotype Corsiva" pitchFamily="66" charset="0"/>
              </a:rPr>
              <a:t>Чтобы построить график этой обратной пропорциональной зависимости, составим таблицу соответствующих значений х и у:</a:t>
            </a:r>
            <a:endParaRPr lang="ru-RU" sz="2400" i="1" dirty="0">
              <a:latin typeface="Monotype Corsiva" pitchFamily="66" charset="0"/>
            </a:endParaRPr>
          </a:p>
        </p:txBody>
      </p:sp>
      <p:graphicFrame>
        <p:nvGraphicFramePr>
          <p:cNvPr id="3" name="Таблица 2"/>
          <p:cNvGraphicFramePr>
            <a:graphicFrameLocks noGrp="1"/>
          </p:cNvGraphicFramePr>
          <p:nvPr/>
        </p:nvGraphicFramePr>
        <p:xfrm>
          <a:off x="1071538" y="4000504"/>
          <a:ext cx="6262712" cy="1143008"/>
        </p:xfrm>
        <a:graphic>
          <a:graphicData uri="http://schemas.openxmlformats.org/drawingml/2006/table">
            <a:tbl>
              <a:tblPr firstRow="1" bandRow="1">
                <a:tableStyleId>{8A107856-5554-42FB-B03E-39F5DBC370BA}</a:tableStyleId>
              </a:tblPr>
              <a:tblGrid>
                <a:gridCol w="782839"/>
                <a:gridCol w="782839"/>
                <a:gridCol w="782839"/>
                <a:gridCol w="782839"/>
                <a:gridCol w="782839"/>
                <a:gridCol w="782839"/>
                <a:gridCol w="782839"/>
                <a:gridCol w="782839"/>
              </a:tblGrid>
              <a:tr h="571504">
                <a:tc>
                  <a:txBody>
                    <a:bodyPr/>
                    <a:lstStyle/>
                    <a:p>
                      <a:r>
                        <a:rPr lang="ru-RU" dirty="0" smtClean="0"/>
                        <a:t>х</a:t>
                      </a:r>
                      <a:endParaRPr lang="ru-RU" dirty="0"/>
                    </a:p>
                  </a:txBody>
                  <a:tcPr/>
                </a:tc>
                <a:tc>
                  <a:txBody>
                    <a:bodyPr/>
                    <a:lstStyle/>
                    <a:p>
                      <a:r>
                        <a:rPr lang="ru-RU" dirty="0" smtClean="0"/>
                        <a:t>1</a:t>
                      </a:r>
                      <a:endParaRPr lang="ru-RU" dirty="0"/>
                    </a:p>
                  </a:txBody>
                  <a:tcPr/>
                </a:tc>
                <a:tc>
                  <a:txBody>
                    <a:bodyPr/>
                    <a:lstStyle/>
                    <a:p>
                      <a:r>
                        <a:rPr lang="ru-RU" dirty="0" smtClean="0"/>
                        <a:t>2</a:t>
                      </a:r>
                      <a:endParaRPr lang="ru-RU" dirty="0"/>
                    </a:p>
                  </a:txBody>
                  <a:tcPr/>
                </a:tc>
                <a:tc>
                  <a:txBody>
                    <a:bodyPr/>
                    <a:lstStyle/>
                    <a:p>
                      <a:r>
                        <a:rPr lang="ru-RU" dirty="0" smtClean="0"/>
                        <a:t>3</a:t>
                      </a:r>
                      <a:endParaRPr lang="ru-RU" dirty="0"/>
                    </a:p>
                  </a:txBody>
                  <a:tcPr/>
                </a:tc>
                <a:tc>
                  <a:txBody>
                    <a:bodyPr/>
                    <a:lstStyle/>
                    <a:p>
                      <a:r>
                        <a:rPr lang="ru-RU" dirty="0" smtClean="0"/>
                        <a:t>4</a:t>
                      </a:r>
                      <a:endParaRPr lang="ru-RU" dirty="0"/>
                    </a:p>
                  </a:txBody>
                  <a:tcPr/>
                </a:tc>
                <a:tc>
                  <a:txBody>
                    <a:bodyPr/>
                    <a:lstStyle/>
                    <a:p>
                      <a:r>
                        <a:rPr lang="ru-RU" dirty="0" smtClean="0"/>
                        <a:t>5</a:t>
                      </a:r>
                      <a:endParaRPr lang="ru-RU" dirty="0"/>
                    </a:p>
                  </a:txBody>
                  <a:tcPr/>
                </a:tc>
                <a:tc>
                  <a:txBody>
                    <a:bodyPr/>
                    <a:lstStyle/>
                    <a:p>
                      <a:r>
                        <a:rPr lang="ru-RU" dirty="0" smtClean="0"/>
                        <a:t>6</a:t>
                      </a:r>
                      <a:endParaRPr lang="ru-RU" dirty="0"/>
                    </a:p>
                  </a:txBody>
                  <a:tcPr/>
                </a:tc>
                <a:tc>
                  <a:txBody>
                    <a:bodyPr/>
                    <a:lstStyle/>
                    <a:p>
                      <a:r>
                        <a:rPr lang="ru-RU" dirty="0" smtClean="0"/>
                        <a:t>8</a:t>
                      </a:r>
                      <a:endParaRPr lang="ru-RU" dirty="0"/>
                    </a:p>
                  </a:txBody>
                  <a:tcPr/>
                </a:tc>
              </a:tr>
              <a:tr h="571504">
                <a:tc>
                  <a:txBody>
                    <a:bodyPr/>
                    <a:lstStyle/>
                    <a:p>
                      <a:r>
                        <a:rPr lang="ru-RU" dirty="0" smtClean="0"/>
                        <a:t>у</a:t>
                      </a:r>
                      <a:endParaRPr lang="ru-RU" dirty="0"/>
                    </a:p>
                  </a:txBody>
                  <a:tcPr/>
                </a:tc>
                <a:tc>
                  <a:txBody>
                    <a:bodyPr/>
                    <a:lstStyle/>
                    <a:p>
                      <a:r>
                        <a:rPr lang="ru-RU" dirty="0" smtClean="0"/>
                        <a:t>6</a:t>
                      </a:r>
                      <a:endParaRPr lang="ru-RU" dirty="0"/>
                    </a:p>
                  </a:txBody>
                  <a:tcPr/>
                </a:tc>
                <a:tc>
                  <a:txBody>
                    <a:bodyPr/>
                    <a:lstStyle/>
                    <a:p>
                      <a:r>
                        <a:rPr lang="ru-RU" dirty="0" smtClean="0"/>
                        <a:t>3</a:t>
                      </a:r>
                      <a:endParaRPr lang="ru-RU" dirty="0"/>
                    </a:p>
                  </a:txBody>
                  <a:tcPr/>
                </a:tc>
                <a:tc>
                  <a:txBody>
                    <a:bodyPr/>
                    <a:lstStyle/>
                    <a:p>
                      <a:r>
                        <a:rPr lang="ru-RU" dirty="0" smtClean="0"/>
                        <a:t>2</a:t>
                      </a:r>
                      <a:endParaRPr lang="ru-RU" dirty="0"/>
                    </a:p>
                  </a:txBody>
                  <a:tcPr/>
                </a:tc>
                <a:tc>
                  <a:txBody>
                    <a:bodyPr/>
                    <a:lstStyle/>
                    <a:p>
                      <a:r>
                        <a:rPr lang="ru-RU" dirty="0" smtClean="0"/>
                        <a:t>1,5</a:t>
                      </a:r>
                      <a:endParaRPr lang="ru-RU" dirty="0"/>
                    </a:p>
                  </a:txBody>
                  <a:tcPr/>
                </a:tc>
                <a:tc>
                  <a:txBody>
                    <a:bodyPr/>
                    <a:lstStyle/>
                    <a:p>
                      <a:r>
                        <a:rPr lang="ru-RU" dirty="0" smtClean="0"/>
                        <a:t>1,2</a:t>
                      </a:r>
                      <a:endParaRPr lang="ru-RU" dirty="0"/>
                    </a:p>
                  </a:txBody>
                  <a:tcPr/>
                </a:tc>
                <a:tc>
                  <a:txBody>
                    <a:bodyPr/>
                    <a:lstStyle/>
                    <a:p>
                      <a:r>
                        <a:rPr lang="ru-RU" dirty="0" smtClean="0"/>
                        <a:t>1</a:t>
                      </a:r>
                      <a:endParaRPr lang="ru-RU" dirty="0"/>
                    </a:p>
                  </a:txBody>
                  <a:tcPr/>
                </a:tc>
                <a:tc>
                  <a:txBody>
                    <a:bodyPr/>
                    <a:lstStyle/>
                    <a:p>
                      <a:r>
                        <a:rPr lang="ru-RU" dirty="0" smtClean="0"/>
                        <a:t>0,75</a:t>
                      </a:r>
                      <a:endParaRPr lang="ru-RU" dirty="0"/>
                    </a:p>
                  </a:txBody>
                  <a:tcPr/>
                </a:tc>
              </a:tr>
            </a:tbl>
          </a:graphicData>
        </a:graphic>
      </p:graphicFrame>
      <p:sp>
        <p:nvSpPr>
          <p:cNvPr id="4" name="TextBox 3"/>
          <p:cNvSpPr txBox="1"/>
          <p:nvPr/>
        </p:nvSpPr>
        <p:spPr>
          <a:xfrm>
            <a:off x="642910" y="5286388"/>
            <a:ext cx="6715172" cy="1200329"/>
          </a:xfrm>
          <a:prstGeom prst="rect">
            <a:avLst/>
          </a:prstGeom>
          <a:noFill/>
        </p:spPr>
        <p:txBody>
          <a:bodyPr wrap="square" rtlCol="0">
            <a:spAutoFit/>
          </a:bodyPr>
          <a:lstStyle/>
          <a:p>
            <a:r>
              <a:rPr lang="ru-RU" i="1" dirty="0" smtClean="0">
                <a:latin typeface="Monotype Corsiva" pitchFamily="66" charset="0"/>
              </a:rPr>
              <a:t>Построим в координатном угле точки, координаты которых являются соответствующими значениями х и у, и соединим их последовательно плавной линией ( рис. 2). Полученная кривая линия и есть график обратной пропорциональной зависимости.</a:t>
            </a:r>
            <a:endParaRPr lang="ru-RU" i="1" dirty="0">
              <a:latin typeface="Monotype Corsiva" pitchFamily="66"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Подведем итоги…</a:t>
            </a:r>
            <a:endParaRPr lang="ru-RU" dirty="0"/>
          </a:p>
        </p:txBody>
      </p:sp>
      <p:sp>
        <p:nvSpPr>
          <p:cNvPr id="3" name="Текст 2"/>
          <p:cNvSpPr>
            <a:spLocks noGrp="1"/>
          </p:cNvSpPr>
          <p:nvPr>
            <p:ph type="body" idx="1"/>
          </p:nvPr>
        </p:nvSpPr>
        <p:spPr/>
        <p:txBody>
          <a:bodyPr/>
          <a:lstStyle/>
          <a:p>
            <a:r>
              <a:rPr lang="ru-RU" dirty="0" smtClean="0"/>
              <a:t>                                                                         Заключение</a:t>
            </a:r>
            <a:endParaRPr lang="ru-RU"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71802" y="428604"/>
            <a:ext cx="5467336" cy="580926"/>
          </a:xfrm>
        </p:spPr>
        <p:txBody>
          <a:bodyPr>
            <a:normAutofit fontScale="90000"/>
          </a:bodyPr>
          <a:lstStyle/>
          <a:p>
            <a:r>
              <a:rPr lang="ru-RU" b="1" u="sng" dirty="0" smtClean="0">
                <a:solidFill>
                  <a:schemeClr val="accent1">
                    <a:lumMod val="50000"/>
                  </a:schemeClr>
                </a:solidFill>
                <a:effectLst>
                  <a:outerShdw blurRad="38100" dist="38100" dir="2700000" algn="tl">
                    <a:srgbClr val="000000">
                      <a:alpha val="43137"/>
                    </a:srgbClr>
                  </a:outerShdw>
                </a:effectLst>
              </a:rPr>
              <a:t>Итог   </a:t>
            </a:r>
            <a:endParaRPr lang="ru-RU" b="1" u="sng" dirty="0">
              <a:solidFill>
                <a:schemeClr val="accent1">
                  <a:lumMod val="50000"/>
                </a:schemeClr>
              </a:solidFill>
              <a:effectLst>
                <a:outerShdw blurRad="38100" dist="38100" dir="2700000" algn="tl">
                  <a:srgbClr val="000000">
                    <a:alpha val="43137"/>
                  </a:srgbClr>
                </a:outerShdw>
              </a:effectLst>
            </a:endParaRPr>
          </a:p>
        </p:txBody>
      </p:sp>
      <p:sp>
        <p:nvSpPr>
          <p:cNvPr id="11" name="Rectangle 24"/>
          <p:cNvSpPr>
            <a:spLocks noChangeArrowheads="1"/>
          </p:cNvSpPr>
          <p:nvPr/>
        </p:nvSpPr>
        <p:spPr bwMode="gray">
          <a:xfrm>
            <a:off x="374407" y="1105922"/>
            <a:ext cx="5155750" cy="1086168"/>
          </a:xfrm>
          <a:prstGeom prst="rect">
            <a:avLst/>
          </a:prstGeom>
          <a:gradFill rotWithShape="1">
            <a:gsLst>
              <a:gs pos="0">
                <a:srgbClr val="FFFFFF">
                  <a:alpha val="79999"/>
                </a:srgbClr>
              </a:gs>
              <a:gs pos="100000">
                <a:srgbClr val="FF6699"/>
              </a:gs>
            </a:gsLst>
            <a:lin ang="0" scaled="1"/>
          </a:gra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scene3d>
              <a:camera prst="obliqueBottomLeft"/>
              <a:lightRig rig="threePt" dir="t"/>
            </a:scene3d>
          </a:bodyPr>
          <a:lstStyle/>
          <a:p>
            <a:r>
              <a:rPr lang="ru-RU" sz="2400" b="1" dirty="0" smtClean="0"/>
              <a:t>Сформулируйте основное </a:t>
            </a:r>
          </a:p>
          <a:p>
            <a:r>
              <a:rPr lang="ru-RU" sz="2400" b="1" dirty="0" smtClean="0"/>
              <a:t>свойство пропорции.</a:t>
            </a:r>
          </a:p>
          <a:p>
            <a:endParaRPr lang="ru-RU" sz="2000" b="1" dirty="0"/>
          </a:p>
        </p:txBody>
      </p:sp>
      <p:sp>
        <p:nvSpPr>
          <p:cNvPr id="13" name="Rectangle 134"/>
          <p:cNvSpPr>
            <a:spLocks noChangeArrowheads="1"/>
          </p:cNvSpPr>
          <p:nvPr/>
        </p:nvSpPr>
        <p:spPr bwMode="gray">
          <a:xfrm>
            <a:off x="240444" y="2415801"/>
            <a:ext cx="6707032" cy="1222995"/>
          </a:xfrm>
          <a:prstGeom prst="rect">
            <a:avLst/>
          </a:prstGeom>
          <a:ln/>
          <a:extLst>
            <a:ext uri="{91240B29-F687-4F45-9708-019B960494DF}">
              <a14:hiddenLine xmlns:a14="http://schemas.microsoft.com/office/drawing/2010/main" xmlns="" w="9525" algn="ctr">
                <a:solidFill>
                  <a:srgbClr val="000000"/>
                </a:solidFill>
                <a:miter lim="800000"/>
                <a:headEnd/>
                <a:tailEnd/>
              </a14:hiddenLine>
            </a:ext>
          </a:extLst>
        </p:spPr>
        <p:style>
          <a:lnRef idx="2">
            <a:schemeClr val="accent6"/>
          </a:lnRef>
          <a:fillRef idx="1">
            <a:schemeClr val="lt1"/>
          </a:fillRef>
          <a:effectRef idx="0">
            <a:schemeClr val="accent6"/>
          </a:effectRef>
          <a:fontRef idx="minor">
            <a:schemeClr val="dk1"/>
          </a:fontRef>
        </p:style>
        <p:txBody>
          <a:bodyPr wrap="none" anchor="ctr"/>
          <a:lstStyle/>
          <a:p>
            <a:pPr algn="ctr"/>
            <a:r>
              <a:rPr lang="ru-RU" sz="2400" b="1" dirty="0" smtClean="0"/>
              <a:t>Какие перестановки членов пропорции</a:t>
            </a:r>
          </a:p>
          <a:p>
            <a:pPr algn="ctr"/>
            <a:r>
              <a:rPr lang="ru-RU" sz="2400" b="1" dirty="0" smtClean="0"/>
              <a:t>снова приводят к верным пропорциям?</a:t>
            </a:r>
            <a:endParaRPr lang="ru-RU" sz="2400" b="1" dirty="0"/>
          </a:p>
        </p:txBody>
      </p:sp>
      <p:grpSp>
        <p:nvGrpSpPr>
          <p:cNvPr id="3" name="Group 114"/>
          <p:cNvGrpSpPr>
            <a:grpSpLocks/>
          </p:cNvGrpSpPr>
          <p:nvPr/>
        </p:nvGrpSpPr>
        <p:grpSpPr bwMode="auto">
          <a:xfrm>
            <a:off x="6821346" y="2557175"/>
            <a:ext cx="1098550" cy="1001712"/>
            <a:chOff x="1488" y="1968"/>
            <a:chExt cx="432" cy="432"/>
          </a:xfrm>
        </p:grpSpPr>
        <p:grpSp>
          <p:nvGrpSpPr>
            <p:cNvPr id="4" name="Group 115"/>
            <p:cNvGrpSpPr>
              <a:grpSpLocks/>
            </p:cNvGrpSpPr>
            <p:nvPr/>
          </p:nvGrpSpPr>
          <p:grpSpPr bwMode="auto">
            <a:xfrm>
              <a:off x="1488" y="1968"/>
              <a:ext cx="432" cy="432"/>
              <a:chOff x="2016" y="1920"/>
              <a:chExt cx="1680" cy="1680"/>
            </a:xfrm>
          </p:grpSpPr>
          <p:sp>
            <p:nvSpPr>
              <p:cNvPr id="17" name="Oval 116"/>
              <p:cNvSpPr>
                <a:spLocks noChangeArrowheads="1"/>
              </p:cNvSpPr>
              <p:nvPr/>
            </p:nvSpPr>
            <p:spPr bwMode="gray">
              <a:xfrm>
                <a:off x="2016" y="1920"/>
                <a:ext cx="1680" cy="1680"/>
              </a:xfrm>
              <a:prstGeom prst="ellipse">
                <a:avLst/>
              </a:prstGeom>
              <a:gradFill rotWithShape="1">
                <a:gsLst>
                  <a:gs pos="0">
                    <a:srgbClr val="FF9900"/>
                  </a:gs>
                  <a:gs pos="100000">
                    <a:srgbClr val="643C00"/>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ru-RU"/>
              </a:p>
            </p:txBody>
          </p:sp>
          <p:sp>
            <p:nvSpPr>
              <p:cNvPr id="18" name="Freeform 117"/>
              <p:cNvSpPr>
                <a:spLocks/>
              </p:cNvSpPr>
              <p:nvPr/>
            </p:nvSpPr>
            <p:spPr bwMode="gray">
              <a:xfrm>
                <a:off x="2208" y="1948"/>
                <a:ext cx="1296" cy="634"/>
              </a:xfrm>
              <a:custGeom>
                <a:avLst/>
                <a:gdLst>
                  <a:gd name="T0" fmla="*/ 1276 w 1321"/>
                  <a:gd name="T1" fmla="*/ 357 h 712"/>
                  <a:gd name="T2" fmla="*/ 1292 w 1321"/>
                  <a:gd name="T3" fmla="*/ 394 h 712"/>
                  <a:gd name="T4" fmla="*/ 1296 w 1321"/>
                  <a:gd name="T5" fmla="*/ 428 h 712"/>
                  <a:gd name="T6" fmla="*/ 1290 w 1321"/>
                  <a:gd name="T7" fmla="*/ 459 h 712"/>
                  <a:gd name="T8" fmla="*/ 1273 w 1321"/>
                  <a:gd name="T9" fmla="*/ 490 h 712"/>
                  <a:gd name="T10" fmla="*/ 1248 w 1321"/>
                  <a:gd name="T11" fmla="*/ 516 h 712"/>
                  <a:gd name="T12" fmla="*/ 1216 w 1321"/>
                  <a:gd name="T13" fmla="*/ 538 h 712"/>
                  <a:gd name="T14" fmla="*/ 1173 w 1321"/>
                  <a:gd name="T15" fmla="*/ 559 h 712"/>
                  <a:gd name="T16" fmla="*/ 1125 w 1321"/>
                  <a:gd name="T17" fmla="*/ 578 h 712"/>
                  <a:gd name="T18" fmla="*/ 1071 w 1321"/>
                  <a:gd name="T19" fmla="*/ 594 h 712"/>
                  <a:gd name="T20" fmla="*/ 1011 w 1321"/>
                  <a:gd name="T21" fmla="*/ 608 h 712"/>
                  <a:gd name="T22" fmla="*/ 949 w 1321"/>
                  <a:gd name="T23" fmla="*/ 618 h 712"/>
                  <a:gd name="T24" fmla="*/ 879 w 1321"/>
                  <a:gd name="T25" fmla="*/ 627 h 712"/>
                  <a:gd name="T26" fmla="*/ 808 w 1321"/>
                  <a:gd name="T27" fmla="*/ 632 h 712"/>
                  <a:gd name="T28" fmla="*/ 780 w 1321"/>
                  <a:gd name="T29" fmla="*/ 634 h 712"/>
                  <a:gd name="T30" fmla="*/ 467 w 1321"/>
                  <a:gd name="T31" fmla="*/ 634 h 712"/>
                  <a:gd name="T32" fmla="*/ 463 w 1321"/>
                  <a:gd name="T33" fmla="*/ 634 h 712"/>
                  <a:gd name="T34" fmla="*/ 401 w 1321"/>
                  <a:gd name="T35" fmla="*/ 630 h 712"/>
                  <a:gd name="T36" fmla="*/ 341 w 1321"/>
                  <a:gd name="T37" fmla="*/ 627 h 712"/>
                  <a:gd name="T38" fmla="*/ 285 w 1321"/>
                  <a:gd name="T39" fmla="*/ 620 h 712"/>
                  <a:gd name="T40" fmla="*/ 231 w 1321"/>
                  <a:gd name="T41" fmla="*/ 614 h 712"/>
                  <a:gd name="T42" fmla="*/ 182 w 1321"/>
                  <a:gd name="T43" fmla="*/ 603 h 712"/>
                  <a:gd name="T44" fmla="*/ 138 w 1321"/>
                  <a:gd name="T45" fmla="*/ 590 h 712"/>
                  <a:gd name="T46" fmla="*/ 100 w 1321"/>
                  <a:gd name="T47" fmla="*/ 577 h 712"/>
                  <a:gd name="T48" fmla="*/ 66 w 1321"/>
                  <a:gd name="T49" fmla="*/ 561 h 712"/>
                  <a:gd name="T50" fmla="*/ 38 w 1321"/>
                  <a:gd name="T51" fmla="*/ 541 h 712"/>
                  <a:gd name="T52" fmla="*/ 18 w 1321"/>
                  <a:gd name="T53" fmla="*/ 519 h 712"/>
                  <a:gd name="T54" fmla="*/ 6 w 1321"/>
                  <a:gd name="T55" fmla="*/ 493 h 712"/>
                  <a:gd name="T56" fmla="*/ 0 w 1321"/>
                  <a:gd name="T57" fmla="*/ 467 h 712"/>
                  <a:gd name="T58" fmla="*/ 0 w 1321"/>
                  <a:gd name="T59" fmla="*/ 463 h 712"/>
                  <a:gd name="T60" fmla="*/ 4 w 1321"/>
                  <a:gd name="T61" fmla="*/ 434 h 712"/>
                  <a:gd name="T62" fmla="*/ 16 w 1321"/>
                  <a:gd name="T63" fmla="*/ 397 h 712"/>
                  <a:gd name="T64" fmla="*/ 50 w 1321"/>
                  <a:gd name="T65" fmla="*/ 329 h 712"/>
                  <a:gd name="T66" fmla="*/ 92 w 1321"/>
                  <a:gd name="T67" fmla="*/ 266 h 712"/>
                  <a:gd name="T68" fmla="*/ 144 w 1321"/>
                  <a:gd name="T69" fmla="*/ 209 h 712"/>
                  <a:gd name="T70" fmla="*/ 200 w 1321"/>
                  <a:gd name="T71" fmla="*/ 157 h 712"/>
                  <a:gd name="T72" fmla="*/ 265 w 1321"/>
                  <a:gd name="T73" fmla="*/ 111 h 712"/>
                  <a:gd name="T74" fmla="*/ 335 w 1321"/>
                  <a:gd name="T75" fmla="*/ 73 h 712"/>
                  <a:gd name="T76" fmla="*/ 407 w 1321"/>
                  <a:gd name="T77" fmla="*/ 42 h 712"/>
                  <a:gd name="T78" fmla="*/ 488 w 1321"/>
                  <a:gd name="T79" fmla="*/ 19 h 712"/>
                  <a:gd name="T80" fmla="*/ 570 w 1321"/>
                  <a:gd name="T81" fmla="*/ 5 h 712"/>
                  <a:gd name="T82" fmla="*/ 654 w 1321"/>
                  <a:gd name="T83" fmla="*/ 0 h 712"/>
                  <a:gd name="T84" fmla="*/ 654 w 1321"/>
                  <a:gd name="T85" fmla="*/ 0 h 712"/>
                  <a:gd name="T86" fmla="*/ 745 w 1321"/>
                  <a:gd name="T87" fmla="*/ 5 h 712"/>
                  <a:gd name="T88" fmla="*/ 831 w 1321"/>
                  <a:gd name="T89" fmla="*/ 20 h 712"/>
                  <a:gd name="T90" fmla="*/ 914 w 1321"/>
                  <a:gd name="T91" fmla="*/ 47 h 712"/>
                  <a:gd name="T92" fmla="*/ 991 w 1321"/>
                  <a:gd name="T93" fmla="*/ 80 h 712"/>
                  <a:gd name="T94" fmla="*/ 1062 w 1321"/>
                  <a:gd name="T95" fmla="*/ 122 h 712"/>
                  <a:gd name="T96" fmla="*/ 1127 w 1321"/>
                  <a:gd name="T97" fmla="*/ 173 h 712"/>
                  <a:gd name="T98" fmla="*/ 1185 w 1321"/>
                  <a:gd name="T99" fmla="*/ 228 h 712"/>
                  <a:gd name="T100" fmla="*/ 1234 w 1321"/>
                  <a:gd name="T101" fmla="*/ 289 h 712"/>
                  <a:gd name="T102" fmla="*/ 1276 w 1321"/>
                  <a:gd name="T103" fmla="*/ 357 h 712"/>
                  <a:gd name="T104" fmla="*/ 1276 w 1321"/>
                  <a:gd name="T105" fmla="*/ 35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9900"/>
                  </a:gs>
                </a:gsLst>
                <a:lin ang="5400000" scaled="1"/>
              </a:gradFill>
              <a:ln>
                <a:noFill/>
              </a:ln>
              <a:extLst>
                <a:ext uri="{91240B29-F687-4F45-9708-019B960494DF}">
                  <a14:hiddenLine xmlns:a14="http://schemas.microsoft.com/office/drawing/2010/main" xmlns="" w="0">
                    <a:solidFill>
                      <a:srgbClr val="000000"/>
                    </a:solidFill>
                    <a:round/>
                    <a:headEnd/>
                    <a:tailEnd/>
                  </a14:hiddenLine>
                </a:ext>
              </a:extLst>
            </p:spPr>
            <p:txBody>
              <a:bodyPr/>
              <a:lstStyle/>
              <a:p>
                <a:endParaRPr lang="ru-RU"/>
              </a:p>
            </p:txBody>
          </p:sp>
        </p:grpSp>
        <p:sp>
          <p:nvSpPr>
            <p:cNvPr id="16" name="Text Box 118"/>
            <p:cNvSpPr txBox="1">
              <a:spLocks noChangeArrowheads="1"/>
            </p:cNvSpPr>
            <p:nvPr/>
          </p:nvSpPr>
          <p:spPr bwMode="gray">
            <a:xfrm>
              <a:off x="1631" y="2016"/>
              <a:ext cx="159" cy="199"/>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wrap="none">
              <a:spAutoFit/>
            </a:bodyPr>
            <a:lstStyle/>
            <a:p>
              <a:pPr>
                <a:defRPr/>
              </a:pPr>
              <a:r>
                <a:rPr lang="en-US" sz="2400" b="1" dirty="0">
                  <a:solidFill>
                    <a:srgbClr val="000000"/>
                  </a:solidFill>
                  <a:effectLst>
                    <a:outerShdw blurRad="38100" dist="38100" dir="2700000" algn="tl">
                      <a:srgbClr val="FFFFFF"/>
                    </a:outerShdw>
                  </a:effectLst>
                  <a:latin typeface="Verdana" pitchFamily="34" charset="0"/>
                </a:rPr>
                <a:t>2</a:t>
              </a:r>
            </a:p>
          </p:txBody>
        </p:sp>
      </p:grpSp>
      <p:grpSp>
        <p:nvGrpSpPr>
          <p:cNvPr id="5" name="Group 25"/>
          <p:cNvGrpSpPr>
            <a:grpSpLocks/>
          </p:cNvGrpSpPr>
          <p:nvPr/>
        </p:nvGrpSpPr>
        <p:grpSpPr bwMode="auto">
          <a:xfrm>
            <a:off x="4980882" y="1071670"/>
            <a:ext cx="1098550" cy="1001712"/>
            <a:chOff x="1488" y="1968"/>
            <a:chExt cx="432" cy="432"/>
          </a:xfrm>
        </p:grpSpPr>
        <p:grpSp>
          <p:nvGrpSpPr>
            <p:cNvPr id="6" name="Group 26"/>
            <p:cNvGrpSpPr>
              <a:grpSpLocks/>
            </p:cNvGrpSpPr>
            <p:nvPr/>
          </p:nvGrpSpPr>
          <p:grpSpPr bwMode="auto">
            <a:xfrm>
              <a:off x="1488" y="1968"/>
              <a:ext cx="432" cy="432"/>
              <a:chOff x="2016" y="1920"/>
              <a:chExt cx="1680" cy="1680"/>
            </a:xfrm>
          </p:grpSpPr>
          <p:sp>
            <p:nvSpPr>
              <p:cNvPr id="22" name="Oval 27"/>
              <p:cNvSpPr>
                <a:spLocks noChangeArrowheads="1"/>
              </p:cNvSpPr>
              <p:nvPr/>
            </p:nvSpPr>
            <p:spPr bwMode="gray">
              <a:xfrm>
                <a:off x="2016" y="1920"/>
                <a:ext cx="1680" cy="1680"/>
              </a:xfrm>
              <a:prstGeom prst="ellipse">
                <a:avLst/>
              </a:prstGeom>
              <a:gradFill rotWithShape="1">
                <a:gsLst>
                  <a:gs pos="0">
                    <a:srgbClr val="FF9999"/>
                  </a:gs>
                  <a:gs pos="100000">
                    <a:srgbClr val="643C3C"/>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ru-RU"/>
              </a:p>
            </p:txBody>
          </p:sp>
          <p:sp>
            <p:nvSpPr>
              <p:cNvPr id="23" name="Freeform 28"/>
              <p:cNvSpPr>
                <a:spLocks/>
              </p:cNvSpPr>
              <p:nvPr/>
            </p:nvSpPr>
            <p:spPr bwMode="gray">
              <a:xfrm>
                <a:off x="2208" y="1948"/>
                <a:ext cx="1296" cy="634"/>
              </a:xfrm>
              <a:custGeom>
                <a:avLst/>
                <a:gdLst>
                  <a:gd name="T0" fmla="*/ 1276 w 1321"/>
                  <a:gd name="T1" fmla="*/ 357 h 712"/>
                  <a:gd name="T2" fmla="*/ 1292 w 1321"/>
                  <a:gd name="T3" fmla="*/ 394 h 712"/>
                  <a:gd name="T4" fmla="*/ 1296 w 1321"/>
                  <a:gd name="T5" fmla="*/ 428 h 712"/>
                  <a:gd name="T6" fmla="*/ 1290 w 1321"/>
                  <a:gd name="T7" fmla="*/ 459 h 712"/>
                  <a:gd name="T8" fmla="*/ 1273 w 1321"/>
                  <a:gd name="T9" fmla="*/ 490 h 712"/>
                  <a:gd name="T10" fmla="*/ 1248 w 1321"/>
                  <a:gd name="T11" fmla="*/ 516 h 712"/>
                  <a:gd name="T12" fmla="*/ 1216 w 1321"/>
                  <a:gd name="T13" fmla="*/ 538 h 712"/>
                  <a:gd name="T14" fmla="*/ 1173 w 1321"/>
                  <a:gd name="T15" fmla="*/ 559 h 712"/>
                  <a:gd name="T16" fmla="*/ 1125 w 1321"/>
                  <a:gd name="T17" fmla="*/ 578 h 712"/>
                  <a:gd name="T18" fmla="*/ 1071 w 1321"/>
                  <a:gd name="T19" fmla="*/ 594 h 712"/>
                  <a:gd name="T20" fmla="*/ 1011 w 1321"/>
                  <a:gd name="T21" fmla="*/ 608 h 712"/>
                  <a:gd name="T22" fmla="*/ 949 w 1321"/>
                  <a:gd name="T23" fmla="*/ 618 h 712"/>
                  <a:gd name="T24" fmla="*/ 879 w 1321"/>
                  <a:gd name="T25" fmla="*/ 627 h 712"/>
                  <a:gd name="T26" fmla="*/ 808 w 1321"/>
                  <a:gd name="T27" fmla="*/ 632 h 712"/>
                  <a:gd name="T28" fmla="*/ 780 w 1321"/>
                  <a:gd name="T29" fmla="*/ 634 h 712"/>
                  <a:gd name="T30" fmla="*/ 467 w 1321"/>
                  <a:gd name="T31" fmla="*/ 634 h 712"/>
                  <a:gd name="T32" fmla="*/ 463 w 1321"/>
                  <a:gd name="T33" fmla="*/ 634 h 712"/>
                  <a:gd name="T34" fmla="*/ 401 w 1321"/>
                  <a:gd name="T35" fmla="*/ 630 h 712"/>
                  <a:gd name="T36" fmla="*/ 341 w 1321"/>
                  <a:gd name="T37" fmla="*/ 627 h 712"/>
                  <a:gd name="T38" fmla="*/ 285 w 1321"/>
                  <a:gd name="T39" fmla="*/ 620 h 712"/>
                  <a:gd name="T40" fmla="*/ 231 w 1321"/>
                  <a:gd name="T41" fmla="*/ 614 h 712"/>
                  <a:gd name="T42" fmla="*/ 182 w 1321"/>
                  <a:gd name="T43" fmla="*/ 603 h 712"/>
                  <a:gd name="T44" fmla="*/ 138 w 1321"/>
                  <a:gd name="T45" fmla="*/ 590 h 712"/>
                  <a:gd name="T46" fmla="*/ 100 w 1321"/>
                  <a:gd name="T47" fmla="*/ 577 h 712"/>
                  <a:gd name="T48" fmla="*/ 66 w 1321"/>
                  <a:gd name="T49" fmla="*/ 561 h 712"/>
                  <a:gd name="T50" fmla="*/ 38 w 1321"/>
                  <a:gd name="T51" fmla="*/ 541 h 712"/>
                  <a:gd name="T52" fmla="*/ 18 w 1321"/>
                  <a:gd name="T53" fmla="*/ 519 h 712"/>
                  <a:gd name="T54" fmla="*/ 6 w 1321"/>
                  <a:gd name="T55" fmla="*/ 493 h 712"/>
                  <a:gd name="T56" fmla="*/ 0 w 1321"/>
                  <a:gd name="T57" fmla="*/ 467 h 712"/>
                  <a:gd name="T58" fmla="*/ 0 w 1321"/>
                  <a:gd name="T59" fmla="*/ 463 h 712"/>
                  <a:gd name="T60" fmla="*/ 4 w 1321"/>
                  <a:gd name="T61" fmla="*/ 434 h 712"/>
                  <a:gd name="T62" fmla="*/ 16 w 1321"/>
                  <a:gd name="T63" fmla="*/ 397 h 712"/>
                  <a:gd name="T64" fmla="*/ 50 w 1321"/>
                  <a:gd name="T65" fmla="*/ 329 h 712"/>
                  <a:gd name="T66" fmla="*/ 92 w 1321"/>
                  <a:gd name="T67" fmla="*/ 266 h 712"/>
                  <a:gd name="T68" fmla="*/ 144 w 1321"/>
                  <a:gd name="T69" fmla="*/ 209 h 712"/>
                  <a:gd name="T70" fmla="*/ 200 w 1321"/>
                  <a:gd name="T71" fmla="*/ 157 h 712"/>
                  <a:gd name="T72" fmla="*/ 265 w 1321"/>
                  <a:gd name="T73" fmla="*/ 111 h 712"/>
                  <a:gd name="T74" fmla="*/ 335 w 1321"/>
                  <a:gd name="T75" fmla="*/ 73 h 712"/>
                  <a:gd name="T76" fmla="*/ 407 w 1321"/>
                  <a:gd name="T77" fmla="*/ 42 h 712"/>
                  <a:gd name="T78" fmla="*/ 488 w 1321"/>
                  <a:gd name="T79" fmla="*/ 19 h 712"/>
                  <a:gd name="T80" fmla="*/ 570 w 1321"/>
                  <a:gd name="T81" fmla="*/ 5 h 712"/>
                  <a:gd name="T82" fmla="*/ 654 w 1321"/>
                  <a:gd name="T83" fmla="*/ 0 h 712"/>
                  <a:gd name="T84" fmla="*/ 654 w 1321"/>
                  <a:gd name="T85" fmla="*/ 0 h 712"/>
                  <a:gd name="T86" fmla="*/ 745 w 1321"/>
                  <a:gd name="T87" fmla="*/ 5 h 712"/>
                  <a:gd name="T88" fmla="*/ 831 w 1321"/>
                  <a:gd name="T89" fmla="*/ 20 h 712"/>
                  <a:gd name="T90" fmla="*/ 914 w 1321"/>
                  <a:gd name="T91" fmla="*/ 47 h 712"/>
                  <a:gd name="T92" fmla="*/ 991 w 1321"/>
                  <a:gd name="T93" fmla="*/ 80 h 712"/>
                  <a:gd name="T94" fmla="*/ 1062 w 1321"/>
                  <a:gd name="T95" fmla="*/ 122 h 712"/>
                  <a:gd name="T96" fmla="*/ 1127 w 1321"/>
                  <a:gd name="T97" fmla="*/ 173 h 712"/>
                  <a:gd name="T98" fmla="*/ 1185 w 1321"/>
                  <a:gd name="T99" fmla="*/ 228 h 712"/>
                  <a:gd name="T100" fmla="*/ 1234 w 1321"/>
                  <a:gd name="T101" fmla="*/ 289 h 712"/>
                  <a:gd name="T102" fmla="*/ 1276 w 1321"/>
                  <a:gd name="T103" fmla="*/ 357 h 712"/>
                  <a:gd name="T104" fmla="*/ 1276 w 1321"/>
                  <a:gd name="T105" fmla="*/ 35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9999"/>
                  </a:gs>
                </a:gsLst>
                <a:lin ang="5400000" scaled="1"/>
              </a:gradFill>
              <a:ln>
                <a:noFill/>
              </a:ln>
              <a:extLst>
                <a:ext uri="{91240B29-F687-4F45-9708-019B960494DF}">
                  <a14:hiddenLine xmlns:a14="http://schemas.microsoft.com/office/drawing/2010/main" xmlns="" w="0">
                    <a:solidFill>
                      <a:srgbClr val="000000"/>
                    </a:solidFill>
                    <a:round/>
                    <a:headEnd/>
                    <a:tailEnd/>
                  </a14:hiddenLine>
                </a:ext>
              </a:extLst>
            </p:spPr>
            <p:txBody>
              <a:bodyPr/>
              <a:lstStyle/>
              <a:p>
                <a:endParaRPr lang="ru-RU"/>
              </a:p>
            </p:txBody>
          </p:sp>
        </p:grpSp>
        <p:sp>
          <p:nvSpPr>
            <p:cNvPr id="21" name="Text Box 29"/>
            <p:cNvSpPr txBox="1">
              <a:spLocks noChangeArrowheads="1"/>
            </p:cNvSpPr>
            <p:nvPr/>
          </p:nvSpPr>
          <p:spPr bwMode="gray">
            <a:xfrm>
              <a:off x="1631" y="2016"/>
              <a:ext cx="159" cy="199"/>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US" sz="2400" b="1" dirty="0">
                  <a:solidFill>
                    <a:srgbClr val="000000"/>
                  </a:solidFill>
                  <a:effectLst>
                    <a:outerShdw blurRad="38100" dist="38100" dir="2700000" algn="tl">
                      <a:srgbClr val="C0C0C0"/>
                    </a:outerShdw>
                  </a:effectLst>
                  <a:latin typeface="Verdana" pitchFamily="34" charset="0"/>
                </a:rPr>
                <a:t>1</a:t>
              </a:r>
            </a:p>
          </p:txBody>
        </p:sp>
      </p:grpSp>
      <p:sp>
        <p:nvSpPr>
          <p:cNvPr id="24" name="Rectangle 133"/>
          <p:cNvSpPr>
            <a:spLocks noChangeArrowheads="1"/>
          </p:cNvSpPr>
          <p:nvPr/>
        </p:nvSpPr>
        <p:spPr bwMode="gray">
          <a:xfrm>
            <a:off x="240444" y="3860100"/>
            <a:ext cx="7553904" cy="1677325"/>
          </a:xfrm>
          <a:prstGeom prst="rect">
            <a:avLst/>
          </a:prstGeom>
          <a:ln/>
          <a:extLst>
            <a:ext uri="{91240B29-F687-4F45-9708-019B960494DF}">
              <a14:hiddenLine xmlns:a14="http://schemas.microsoft.com/office/drawing/2010/main" xmlns="" w="9525" algn="ctr">
                <a:solidFill>
                  <a:srgbClr val="000000"/>
                </a:solidFill>
                <a:miter lim="800000"/>
                <a:headEnd/>
                <a:tailEnd/>
              </a14:hiddenLine>
            </a:ext>
          </a:extLst>
        </p:spPr>
        <p:style>
          <a:lnRef idx="2">
            <a:schemeClr val="accent3"/>
          </a:lnRef>
          <a:fillRef idx="1">
            <a:schemeClr val="lt1"/>
          </a:fillRef>
          <a:effectRef idx="0">
            <a:schemeClr val="accent3"/>
          </a:effectRef>
          <a:fontRef idx="minor">
            <a:schemeClr val="dk1"/>
          </a:fontRef>
        </p:style>
        <p:txBody>
          <a:bodyPr wrap="none" anchor="ctr"/>
          <a:lstStyle/>
          <a:p>
            <a:pPr algn="ctr"/>
            <a:r>
              <a:rPr lang="ru-RU" sz="2400" b="1" dirty="0" smtClean="0"/>
              <a:t>Останется ли </a:t>
            </a:r>
            <a:r>
              <a:rPr lang="ru-RU"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пропорция</a:t>
            </a:r>
            <a:r>
              <a:rPr lang="ru-RU" sz="2400" b="1" dirty="0" smtClean="0"/>
              <a:t> верной, если оба </a:t>
            </a:r>
          </a:p>
          <a:p>
            <a:pPr algn="ctr"/>
            <a:r>
              <a:rPr lang="ru-RU" sz="2400" b="1" dirty="0" smtClean="0"/>
              <a:t>средних члена поменять местами с </a:t>
            </a:r>
          </a:p>
          <a:p>
            <a:pPr algn="ctr"/>
            <a:r>
              <a:rPr lang="ru-RU" sz="2400" b="1" dirty="0" smtClean="0"/>
              <a:t>крайними членами? Проверьте ваш ответ</a:t>
            </a:r>
          </a:p>
          <a:p>
            <a:pPr algn="ctr"/>
            <a:r>
              <a:rPr lang="ru-RU" sz="2400" b="1" dirty="0" smtClean="0"/>
              <a:t> на пропорции 3:4=9:12.</a:t>
            </a:r>
            <a:endParaRPr lang="ru-RU" sz="2400" b="1" dirty="0"/>
          </a:p>
        </p:txBody>
      </p:sp>
      <p:grpSp>
        <p:nvGrpSpPr>
          <p:cNvPr id="7" name="Group 109"/>
          <p:cNvGrpSpPr>
            <a:grpSpLocks/>
          </p:cNvGrpSpPr>
          <p:nvPr/>
        </p:nvGrpSpPr>
        <p:grpSpPr bwMode="auto">
          <a:xfrm>
            <a:off x="7668800" y="4209229"/>
            <a:ext cx="1098550" cy="1012825"/>
            <a:chOff x="3552" y="3339"/>
            <a:chExt cx="412" cy="392"/>
          </a:xfrm>
        </p:grpSpPr>
        <p:grpSp>
          <p:nvGrpSpPr>
            <p:cNvPr id="8" name="Group 110"/>
            <p:cNvGrpSpPr>
              <a:grpSpLocks/>
            </p:cNvGrpSpPr>
            <p:nvPr/>
          </p:nvGrpSpPr>
          <p:grpSpPr bwMode="auto">
            <a:xfrm>
              <a:off x="3552" y="3339"/>
              <a:ext cx="412" cy="392"/>
              <a:chOff x="2016" y="1920"/>
              <a:chExt cx="1680" cy="1680"/>
            </a:xfrm>
          </p:grpSpPr>
          <p:sp>
            <p:nvSpPr>
              <p:cNvPr id="28" name="Oval 111"/>
              <p:cNvSpPr>
                <a:spLocks noChangeArrowheads="1"/>
              </p:cNvSpPr>
              <p:nvPr/>
            </p:nvSpPr>
            <p:spPr bwMode="gray">
              <a:xfrm>
                <a:off x="2016" y="1920"/>
                <a:ext cx="1680" cy="1680"/>
              </a:xfrm>
              <a:prstGeom prst="ellipse">
                <a:avLst/>
              </a:prstGeom>
              <a:gradFill rotWithShape="1">
                <a:gsLst>
                  <a:gs pos="0">
                    <a:srgbClr val="9966FF"/>
                  </a:gs>
                  <a:gs pos="100000">
                    <a:srgbClr val="25193E"/>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endParaRPr lang="ru-RU"/>
              </a:p>
            </p:txBody>
          </p:sp>
          <p:sp>
            <p:nvSpPr>
              <p:cNvPr id="29" name="Freeform 112"/>
              <p:cNvSpPr>
                <a:spLocks/>
              </p:cNvSpPr>
              <p:nvPr/>
            </p:nvSpPr>
            <p:spPr bwMode="gray">
              <a:xfrm>
                <a:off x="2208" y="1948"/>
                <a:ext cx="1296" cy="634"/>
              </a:xfrm>
              <a:custGeom>
                <a:avLst/>
                <a:gdLst>
                  <a:gd name="T0" fmla="*/ 1276 w 1321"/>
                  <a:gd name="T1" fmla="*/ 357 h 712"/>
                  <a:gd name="T2" fmla="*/ 1292 w 1321"/>
                  <a:gd name="T3" fmla="*/ 394 h 712"/>
                  <a:gd name="T4" fmla="*/ 1296 w 1321"/>
                  <a:gd name="T5" fmla="*/ 428 h 712"/>
                  <a:gd name="T6" fmla="*/ 1290 w 1321"/>
                  <a:gd name="T7" fmla="*/ 459 h 712"/>
                  <a:gd name="T8" fmla="*/ 1273 w 1321"/>
                  <a:gd name="T9" fmla="*/ 490 h 712"/>
                  <a:gd name="T10" fmla="*/ 1248 w 1321"/>
                  <a:gd name="T11" fmla="*/ 516 h 712"/>
                  <a:gd name="T12" fmla="*/ 1216 w 1321"/>
                  <a:gd name="T13" fmla="*/ 538 h 712"/>
                  <a:gd name="T14" fmla="*/ 1173 w 1321"/>
                  <a:gd name="T15" fmla="*/ 559 h 712"/>
                  <a:gd name="T16" fmla="*/ 1125 w 1321"/>
                  <a:gd name="T17" fmla="*/ 578 h 712"/>
                  <a:gd name="T18" fmla="*/ 1071 w 1321"/>
                  <a:gd name="T19" fmla="*/ 594 h 712"/>
                  <a:gd name="T20" fmla="*/ 1011 w 1321"/>
                  <a:gd name="T21" fmla="*/ 608 h 712"/>
                  <a:gd name="T22" fmla="*/ 949 w 1321"/>
                  <a:gd name="T23" fmla="*/ 618 h 712"/>
                  <a:gd name="T24" fmla="*/ 879 w 1321"/>
                  <a:gd name="T25" fmla="*/ 627 h 712"/>
                  <a:gd name="T26" fmla="*/ 808 w 1321"/>
                  <a:gd name="T27" fmla="*/ 632 h 712"/>
                  <a:gd name="T28" fmla="*/ 780 w 1321"/>
                  <a:gd name="T29" fmla="*/ 634 h 712"/>
                  <a:gd name="T30" fmla="*/ 467 w 1321"/>
                  <a:gd name="T31" fmla="*/ 634 h 712"/>
                  <a:gd name="T32" fmla="*/ 463 w 1321"/>
                  <a:gd name="T33" fmla="*/ 634 h 712"/>
                  <a:gd name="T34" fmla="*/ 401 w 1321"/>
                  <a:gd name="T35" fmla="*/ 630 h 712"/>
                  <a:gd name="T36" fmla="*/ 341 w 1321"/>
                  <a:gd name="T37" fmla="*/ 627 h 712"/>
                  <a:gd name="T38" fmla="*/ 285 w 1321"/>
                  <a:gd name="T39" fmla="*/ 620 h 712"/>
                  <a:gd name="T40" fmla="*/ 231 w 1321"/>
                  <a:gd name="T41" fmla="*/ 614 h 712"/>
                  <a:gd name="T42" fmla="*/ 182 w 1321"/>
                  <a:gd name="T43" fmla="*/ 603 h 712"/>
                  <a:gd name="T44" fmla="*/ 138 w 1321"/>
                  <a:gd name="T45" fmla="*/ 590 h 712"/>
                  <a:gd name="T46" fmla="*/ 100 w 1321"/>
                  <a:gd name="T47" fmla="*/ 577 h 712"/>
                  <a:gd name="T48" fmla="*/ 66 w 1321"/>
                  <a:gd name="T49" fmla="*/ 561 h 712"/>
                  <a:gd name="T50" fmla="*/ 38 w 1321"/>
                  <a:gd name="T51" fmla="*/ 541 h 712"/>
                  <a:gd name="T52" fmla="*/ 18 w 1321"/>
                  <a:gd name="T53" fmla="*/ 519 h 712"/>
                  <a:gd name="T54" fmla="*/ 6 w 1321"/>
                  <a:gd name="T55" fmla="*/ 493 h 712"/>
                  <a:gd name="T56" fmla="*/ 0 w 1321"/>
                  <a:gd name="T57" fmla="*/ 467 h 712"/>
                  <a:gd name="T58" fmla="*/ 0 w 1321"/>
                  <a:gd name="T59" fmla="*/ 463 h 712"/>
                  <a:gd name="T60" fmla="*/ 4 w 1321"/>
                  <a:gd name="T61" fmla="*/ 434 h 712"/>
                  <a:gd name="T62" fmla="*/ 16 w 1321"/>
                  <a:gd name="T63" fmla="*/ 397 h 712"/>
                  <a:gd name="T64" fmla="*/ 50 w 1321"/>
                  <a:gd name="T65" fmla="*/ 329 h 712"/>
                  <a:gd name="T66" fmla="*/ 92 w 1321"/>
                  <a:gd name="T67" fmla="*/ 266 h 712"/>
                  <a:gd name="T68" fmla="*/ 144 w 1321"/>
                  <a:gd name="T69" fmla="*/ 209 h 712"/>
                  <a:gd name="T70" fmla="*/ 200 w 1321"/>
                  <a:gd name="T71" fmla="*/ 157 h 712"/>
                  <a:gd name="T72" fmla="*/ 265 w 1321"/>
                  <a:gd name="T73" fmla="*/ 111 h 712"/>
                  <a:gd name="T74" fmla="*/ 335 w 1321"/>
                  <a:gd name="T75" fmla="*/ 73 h 712"/>
                  <a:gd name="T76" fmla="*/ 407 w 1321"/>
                  <a:gd name="T77" fmla="*/ 42 h 712"/>
                  <a:gd name="T78" fmla="*/ 488 w 1321"/>
                  <a:gd name="T79" fmla="*/ 19 h 712"/>
                  <a:gd name="T80" fmla="*/ 570 w 1321"/>
                  <a:gd name="T81" fmla="*/ 5 h 712"/>
                  <a:gd name="T82" fmla="*/ 654 w 1321"/>
                  <a:gd name="T83" fmla="*/ 0 h 712"/>
                  <a:gd name="T84" fmla="*/ 654 w 1321"/>
                  <a:gd name="T85" fmla="*/ 0 h 712"/>
                  <a:gd name="T86" fmla="*/ 745 w 1321"/>
                  <a:gd name="T87" fmla="*/ 5 h 712"/>
                  <a:gd name="T88" fmla="*/ 831 w 1321"/>
                  <a:gd name="T89" fmla="*/ 20 h 712"/>
                  <a:gd name="T90" fmla="*/ 914 w 1321"/>
                  <a:gd name="T91" fmla="*/ 47 h 712"/>
                  <a:gd name="T92" fmla="*/ 991 w 1321"/>
                  <a:gd name="T93" fmla="*/ 80 h 712"/>
                  <a:gd name="T94" fmla="*/ 1062 w 1321"/>
                  <a:gd name="T95" fmla="*/ 122 h 712"/>
                  <a:gd name="T96" fmla="*/ 1127 w 1321"/>
                  <a:gd name="T97" fmla="*/ 173 h 712"/>
                  <a:gd name="T98" fmla="*/ 1185 w 1321"/>
                  <a:gd name="T99" fmla="*/ 228 h 712"/>
                  <a:gd name="T100" fmla="*/ 1234 w 1321"/>
                  <a:gd name="T101" fmla="*/ 289 h 712"/>
                  <a:gd name="T102" fmla="*/ 1276 w 1321"/>
                  <a:gd name="T103" fmla="*/ 357 h 712"/>
                  <a:gd name="T104" fmla="*/ 1276 w 1321"/>
                  <a:gd name="T105" fmla="*/ 35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9966FF"/>
                  </a:gs>
                </a:gsLst>
                <a:lin ang="5400000" scaled="1"/>
              </a:gradFill>
              <a:ln>
                <a:noFill/>
              </a:ln>
              <a:extLst>
                <a:ext uri="{91240B29-F687-4F45-9708-019B960494DF}">
                  <a14:hiddenLine xmlns:a14="http://schemas.microsoft.com/office/drawing/2010/main" xmlns="" w="0">
                    <a:solidFill>
                      <a:srgbClr val="000000"/>
                    </a:solidFill>
                    <a:round/>
                    <a:headEnd/>
                    <a:tailEnd/>
                  </a14:hiddenLine>
                </a:ext>
              </a:extLst>
            </p:spPr>
            <p:txBody>
              <a:bodyPr/>
              <a:lstStyle/>
              <a:p>
                <a:endParaRPr lang="ru-RU"/>
              </a:p>
            </p:txBody>
          </p:sp>
        </p:grpSp>
        <p:sp>
          <p:nvSpPr>
            <p:cNvPr id="27" name="Text Box 113"/>
            <p:cNvSpPr txBox="1">
              <a:spLocks noChangeArrowheads="1"/>
            </p:cNvSpPr>
            <p:nvPr/>
          </p:nvSpPr>
          <p:spPr bwMode="gray">
            <a:xfrm>
              <a:off x="3682" y="3419"/>
              <a:ext cx="152" cy="179"/>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none">
              <a:spAutoFit/>
            </a:bodyPr>
            <a:lstStyle/>
            <a:p>
              <a:pPr>
                <a:defRPr/>
              </a:pPr>
              <a:r>
                <a:rPr lang="ru-RU" sz="2400" b="1" dirty="0" smtClean="0">
                  <a:solidFill>
                    <a:srgbClr val="000000"/>
                  </a:solidFill>
                  <a:effectLst>
                    <a:outerShdw blurRad="38100" dist="38100" dir="2700000" algn="tl">
                      <a:srgbClr val="FFFFFF"/>
                    </a:outerShdw>
                  </a:effectLst>
                  <a:latin typeface="Verdana" pitchFamily="34" charset="0"/>
                </a:rPr>
                <a:t>3</a:t>
              </a:r>
              <a:endParaRPr lang="en-US" sz="2400" b="1" dirty="0">
                <a:solidFill>
                  <a:srgbClr val="000000"/>
                </a:solidFill>
                <a:effectLst>
                  <a:outerShdw blurRad="38100" dist="38100" dir="2700000" algn="tl">
                    <a:srgbClr val="FFFFFF"/>
                  </a:outerShdw>
                </a:effectLst>
                <a:latin typeface="Verdana" pitchFamily="34" charset="0"/>
              </a:endParaRPr>
            </a:p>
          </p:txBody>
        </p:sp>
      </p:grpSp>
    </p:spTree>
    <p:extLst>
      <p:ext uri="{BB962C8B-B14F-4D97-AF65-F5344CB8AC3E}">
        <p14:creationId xmlns:p14="http://schemas.microsoft.com/office/powerpoint/2010/main" xmlns="" val="2053833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ppt_x"/>
                                          </p:val>
                                        </p:tav>
                                        <p:tav tm="100000">
                                          <p:val>
                                            <p:strVal val="#ppt_x"/>
                                          </p:val>
                                        </p:tav>
                                      </p:tavLst>
                                    </p:anim>
                                    <p:anim calcmode="lin" valueType="num">
                                      <p:cBhvr additive="base">
                                        <p:cTn id="23" dur="500" fill="hold"/>
                                        <p:tgtEl>
                                          <p:spTgt spid="13"/>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P spid="13" grpId="0" animBg="1"/>
      <p:bldP spid="2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214563" y="1714500"/>
            <a:ext cx="4857750" cy="4252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Прямоугольник 6"/>
          <p:cNvSpPr/>
          <p:nvPr/>
        </p:nvSpPr>
        <p:spPr>
          <a:xfrm>
            <a:off x="1142976" y="0"/>
            <a:ext cx="6938631" cy="1754326"/>
          </a:xfrm>
          <a:prstGeom prst="rect">
            <a:avLst/>
          </a:prstGeom>
          <a:noFill/>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indent="255588" algn="ctr">
              <a:defRPr/>
            </a:pPr>
            <a:r>
              <a:rPr lang="ru-RU"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Успехов </a:t>
            </a:r>
          </a:p>
          <a:p>
            <a:pPr indent="255588" algn="ctr">
              <a:defRPr/>
            </a:pPr>
            <a:r>
              <a:rPr lang="ru-RU" sz="5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в дальнейшей учебе!</a:t>
            </a:r>
          </a:p>
        </p:txBody>
      </p:sp>
      <p:sp>
        <p:nvSpPr>
          <p:cNvPr id="8" name="Прямоугольник 7"/>
          <p:cNvSpPr/>
          <p:nvPr/>
        </p:nvSpPr>
        <p:spPr>
          <a:xfrm>
            <a:off x="1994110" y="5786454"/>
            <a:ext cx="5853527" cy="923330"/>
          </a:xfrm>
          <a:prstGeom prst="rect">
            <a:avLst/>
          </a:prstGeom>
          <a:noFill/>
        </p:spPr>
        <p:txBody>
          <a:bodyPr wrap="none">
            <a:spAutoFit/>
          </a:bodyPr>
          <a:lstStyle/>
          <a:p>
            <a:pPr algn="ctr">
              <a:defRPr/>
            </a:pPr>
            <a:r>
              <a:rPr lang="ru-RU" sz="54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Спасибо</a:t>
            </a:r>
            <a:r>
              <a:rPr lang="ru-RU"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r>
              <a:rPr lang="ru-RU" sz="5400" dirty="0">
                <a:ln w="18415" cmpd="sng">
                  <a:solidFill>
                    <a:srgbClr val="FFFFFF"/>
                  </a:solidFill>
                  <a:prstDash val="solid"/>
                </a:ln>
                <a:solidFill>
                  <a:srgbClr val="FFFFFF"/>
                </a:solidFill>
                <a:effectLst>
                  <a:outerShdw blurRad="63500" dir="3600000" algn="tl" rotWithShape="0">
                    <a:srgbClr val="000000">
                      <a:alpha val="70000"/>
                    </a:srgbClr>
                  </a:outerShdw>
                </a:effectLst>
              </a:rPr>
              <a:t>за</a:t>
            </a:r>
            <a:r>
              <a:rPr lang="ru-RU"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a:t>
            </a:r>
            <a:r>
              <a:rPr lang="ru-RU"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урок</a:t>
            </a:r>
            <a:r>
              <a:rPr lang="ru-RU" sz="5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a:t>
            </a:r>
          </a:p>
        </p:txBody>
      </p:sp>
    </p:spTree>
    <p:extLst>
      <p:ext uri="{BB962C8B-B14F-4D97-AF65-F5344CB8AC3E}">
        <p14:creationId xmlns:p14="http://schemas.microsoft.com/office/powerpoint/2010/main" xmlns="" val="310372853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714356"/>
            <a:ext cx="8858312" cy="2214578"/>
          </a:xfrm>
        </p:spPr>
        <p:txBody>
          <a:bodyPr>
            <a:prstTxWarp prst="textWave2">
              <a:avLst/>
            </a:prstTxWarp>
            <a:normAutofit fontScale="90000"/>
          </a:bodyPr>
          <a:lstStyle/>
          <a:p>
            <a:r>
              <a:rPr lang="ru-RU"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Если величины находятся в прямо пропорциональной зависимости, то отношения соответствующих им значений равны между собой. Пусть, например, величины Х и у связаны зависимостью у = 3х, тогда можно составить такую таблицу соответствующих значений этих величин</a:t>
            </a:r>
            <a:r>
              <a:rPr lang="ru-RU"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endParaRPr lang="ru-RU"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aphicFrame>
        <p:nvGraphicFramePr>
          <p:cNvPr id="4" name="Таблица 3"/>
          <p:cNvGraphicFramePr>
            <a:graphicFrameLocks noGrp="1"/>
          </p:cNvGraphicFramePr>
          <p:nvPr/>
        </p:nvGraphicFramePr>
        <p:xfrm>
          <a:off x="3857620" y="3071810"/>
          <a:ext cx="3309918" cy="928694"/>
        </p:xfrm>
        <a:graphic>
          <a:graphicData uri="http://schemas.openxmlformats.org/drawingml/2006/table">
            <a:tbl>
              <a:tblPr firstRow="1" bandRow="1">
                <a:tableStyleId>{21E4AEA4-8DFA-4A89-87EB-49C32662AFE0}</a:tableStyleId>
              </a:tblPr>
              <a:tblGrid>
                <a:gridCol w="551653"/>
                <a:gridCol w="551653"/>
                <a:gridCol w="551653"/>
                <a:gridCol w="551653"/>
                <a:gridCol w="551653"/>
                <a:gridCol w="551653"/>
              </a:tblGrid>
              <a:tr h="464347">
                <a:tc>
                  <a:txBody>
                    <a:bodyPr/>
                    <a:lstStyle/>
                    <a:p>
                      <a:r>
                        <a:rPr lang="ru-RU" dirty="0" smtClean="0"/>
                        <a:t>Х</a:t>
                      </a:r>
                      <a:endParaRPr lang="ru-RU" dirty="0"/>
                    </a:p>
                  </a:txBody>
                  <a:tcPr/>
                </a:tc>
                <a:tc>
                  <a:txBody>
                    <a:bodyPr/>
                    <a:lstStyle/>
                    <a:p>
                      <a:r>
                        <a:rPr lang="ru-RU" dirty="0" smtClean="0"/>
                        <a:t>2</a:t>
                      </a:r>
                      <a:endParaRPr lang="ru-RU" dirty="0"/>
                    </a:p>
                  </a:txBody>
                  <a:tcPr/>
                </a:tc>
                <a:tc>
                  <a:txBody>
                    <a:bodyPr/>
                    <a:lstStyle/>
                    <a:p>
                      <a:r>
                        <a:rPr lang="ru-RU" dirty="0" smtClean="0"/>
                        <a:t>3</a:t>
                      </a:r>
                      <a:endParaRPr lang="ru-RU" dirty="0"/>
                    </a:p>
                  </a:txBody>
                  <a:tcPr/>
                </a:tc>
                <a:tc>
                  <a:txBody>
                    <a:bodyPr/>
                    <a:lstStyle/>
                    <a:p>
                      <a:r>
                        <a:rPr lang="ru-RU" dirty="0" smtClean="0"/>
                        <a:t>5</a:t>
                      </a:r>
                      <a:endParaRPr lang="ru-RU" dirty="0"/>
                    </a:p>
                  </a:txBody>
                  <a:tcPr/>
                </a:tc>
                <a:tc>
                  <a:txBody>
                    <a:bodyPr/>
                    <a:lstStyle/>
                    <a:p>
                      <a:r>
                        <a:rPr lang="ru-RU" dirty="0" smtClean="0"/>
                        <a:t>8</a:t>
                      </a:r>
                      <a:endParaRPr lang="ru-RU" dirty="0"/>
                    </a:p>
                  </a:txBody>
                  <a:tcPr/>
                </a:tc>
                <a:tc>
                  <a:txBody>
                    <a:bodyPr/>
                    <a:lstStyle/>
                    <a:p>
                      <a:r>
                        <a:rPr lang="ru-RU" dirty="0" smtClean="0"/>
                        <a:t>10</a:t>
                      </a:r>
                      <a:endParaRPr lang="ru-RU" dirty="0"/>
                    </a:p>
                  </a:txBody>
                  <a:tcPr/>
                </a:tc>
              </a:tr>
              <a:tr h="464347">
                <a:tc>
                  <a:txBody>
                    <a:bodyPr/>
                    <a:lstStyle/>
                    <a:p>
                      <a:r>
                        <a:rPr lang="ru-RU" dirty="0" smtClean="0"/>
                        <a:t>у</a:t>
                      </a:r>
                      <a:endParaRPr lang="ru-RU" dirty="0"/>
                    </a:p>
                  </a:txBody>
                  <a:tcPr/>
                </a:tc>
                <a:tc>
                  <a:txBody>
                    <a:bodyPr/>
                    <a:lstStyle/>
                    <a:p>
                      <a:r>
                        <a:rPr lang="ru-RU" dirty="0" smtClean="0"/>
                        <a:t>6</a:t>
                      </a:r>
                      <a:endParaRPr lang="ru-RU" dirty="0"/>
                    </a:p>
                  </a:txBody>
                  <a:tcPr/>
                </a:tc>
                <a:tc>
                  <a:txBody>
                    <a:bodyPr/>
                    <a:lstStyle/>
                    <a:p>
                      <a:r>
                        <a:rPr lang="ru-RU" dirty="0" smtClean="0"/>
                        <a:t>9</a:t>
                      </a:r>
                      <a:endParaRPr lang="ru-RU" dirty="0"/>
                    </a:p>
                  </a:txBody>
                  <a:tcPr/>
                </a:tc>
                <a:tc>
                  <a:txBody>
                    <a:bodyPr/>
                    <a:lstStyle/>
                    <a:p>
                      <a:r>
                        <a:rPr lang="ru-RU" dirty="0" smtClean="0"/>
                        <a:t>15</a:t>
                      </a:r>
                      <a:endParaRPr lang="ru-RU" dirty="0"/>
                    </a:p>
                  </a:txBody>
                  <a:tcPr/>
                </a:tc>
                <a:tc>
                  <a:txBody>
                    <a:bodyPr/>
                    <a:lstStyle/>
                    <a:p>
                      <a:r>
                        <a:rPr lang="ru-RU" dirty="0" smtClean="0"/>
                        <a:t>24</a:t>
                      </a:r>
                      <a:endParaRPr lang="ru-RU" dirty="0"/>
                    </a:p>
                  </a:txBody>
                  <a:tcPr/>
                </a:tc>
                <a:tc>
                  <a:txBody>
                    <a:bodyPr/>
                    <a:lstStyle/>
                    <a:p>
                      <a:r>
                        <a:rPr lang="ru-RU" dirty="0" smtClean="0"/>
                        <a:t>30</a:t>
                      </a:r>
                      <a:endParaRPr lang="ru-RU" dirty="0"/>
                    </a:p>
                  </a:txBody>
                  <a:tcPr/>
                </a:tc>
              </a:tr>
            </a:tbl>
          </a:graphicData>
        </a:graphic>
      </p:graphicFrame>
      <p:sp>
        <p:nvSpPr>
          <p:cNvPr id="5" name="TextBox 4"/>
          <p:cNvSpPr txBox="1"/>
          <p:nvPr/>
        </p:nvSpPr>
        <p:spPr>
          <a:xfrm>
            <a:off x="285720" y="4500570"/>
            <a:ext cx="8286808" cy="1200329"/>
          </a:xfrm>
          <a:prstGeom prst="rect">
            <a:avLst/>
          </a:prstGeom>
          <a:noFill/>
        </p:spPr>
        <p:txBody>
          <a:bodyPr wrap="square" rtlCol="0">
            <a:spAutoFit/>
          </a:bodyPr>
          <a:lstStyle/>
          <a:p>
            <a:r>
              <a:rPr lang="ru-RU" sz="2400" dirty="0" smtClean="0">
                <a:latin typeface="Gabriola" pitchFamily="82" charset="0"/>
              </a:rPr>
              <a:t>Из этой таблицы получаем: отношение соответствующих значений Х  и у равны между собой, например 6 : 2 = 9:3 или 15 : 5 = 30 : 10. </a:t>
            </a:r>
            <a:r>
              <a:rPr lang="ru-RU" sz="2400" b="1" i="1" dirty="0" smtClean="0">
                <a:latin typeface="Gabriola" pitchFamily="82" charset="0"/>
              </a:rPr>
              <a:t>Вот такие равенства двух отношений называются </a:t>
            </a:r>
            <a:r>
              <a:rPr lang="ru-RU" sz="2400" b="1" i="1" dirty="0" smtClean="0">
                <a:solidFill>
                  <a:schemeClr val="tx2">
                    <a:lumMod val="60000"/>
                    <a:lumOff val="40000"/>
                  </a:schemeClr>
                </a:solidFill>
                <a:latin typeface="Gabriola" pitchFamily="82" charset="0"/>
              </a:rPr>
              <a:t>пропорциями.</a:t>
            </a:r>
            <a:endParaRPr lang="ru-RU" sz="2400" b="1" i="1" dirty="0">
              <a:solidFill>
                <a:schemeClr val="tx2">
                  <a:lumMod val="60000"/>
                  <a:lumOff val="40000"/>
                </a:schemeClr>
              </a:solidFill>
              <a:latin typeface="Gabriola" pitchFamily="82"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928670"/>
            <a:ext cx="8358246" cy="4714908"/>
          </a:xfrm>
        </p:spPr>
        <p:txBody>
          <a:bodyPr>
            <a:normAutofit/>
          </a:bodyPr>
          <a:lstStyle/>
          <a:p>
            <a:r>
              <a:rPr lang="ru-RU" sz="2000" dirty="0" smtClean="0">
                <a:latin typeface="GungsuhChe" pitchFamily="49" charset="-127"/>
                <a:ea typeface="GungsuhChe" pitchFamily="49" charset="-127"/>
              </a:rPr>
              <a:t>Внимание! Когда говорят об отношении, не указывая, какое оно ( разностное или кратное), то имеют в виду кратное отношение.                                                                                                          Слово «пропорция» означает «соразмерный, имеющий правильное соотношение частей».                                   Пропорции можно читать по – разному, например,5 : 2 = 10 : 4 можно прочитать так: 5 так относится к 2, как 10 относится к 4», «5 во столько раз больше 2, во сколько раз 10 больше 4»    </a:t>
            </a:r>
            <a:br>
              <a:rPr lang="ru-RU" sz="2000" dirty="0" smtClean="0">
                <a:latin typeface="GungsuhChe" pitchFamily="49" charset="-127"/>
                <a:ea typeface="GungsuhChe" pitchFamily="49" charset="-127"/>
              </a:rPr>
            </a:br>
            <a:r>
              <a:rPr lang="ru-RU" sz="2000" dirty="0" smtClean="0">
                <a:latin typeface="GungsuhChe" pitchFamily="49" charset="-127"/>
                <a:ea typeface="GungsuhChe" pitchFamily="49" charset="-127"/>
              </a:rPr>
              <a:t>В общем виде пропорцию можно записать так: </a:t>
            </a:r>
            <a:r>
              <a:rPr lang="en-US" sz="2000" dirty="0" smtClean="0">
                <a:latin typeface="Cooper Std Black" pitchFamily="18" charset="0"/>
                <a:ea typeface="GungsuhChe" pitchFamily="49" charset="-127"/>
                <a:cs typeface="Arabic Typesetting" pitchFamily="66" charset="-78"/>
              </a:rPr>
              <a:t>a </a:t>
            </a:r>
            <a:r>
              <a:rPr lang="ru-RU" sz="2000" dirty="0" smtClean="0">
                <a:latin typeface="Gabriola" pitchFamily="82" charset="0"/>
                <a:ea typeface="GungsuhChe" pitchFamily="49" charset="-127"/>
                <a:cs typeface="Arabic Typesetting" pitchFamily="66" charset="-78"/>
              </a:rPr>
              <a:t>:</a:t>
            </a:r>
            <a:r>
              <a:rPr lang="en-US" sz="2000" dirty="0" smtClean="0">
                <a:latin typeface="Cooper Std Black" pitchFamily="18" charset="0"/>
                <a:ea typeface="GungsuhChe" pitchFamily="49" charset="-127"/>
                <a:cs typeface="Arabic Typesetting" pitchFamily="66" charset="-78"/>
              </a:rPr>
              <a:t> b = c</a:t>
            </a:r>
            <a:r>
              <a:rPr lang="ru-RU" sz="2000" dirty="0" smtClean="0">
                <a:latin typeface="Gabriola" pitchFamily="82" charset="0"/>
                <a:ea typeface="GungsuhChe" pitchFamily="49" charset="-127"/>
                <a:cs typeface="Arabic Typesetting" pitchFamily="66" charset="-78"/>
              </a:rPr>
              <a:t>:</a:t>
            </a:r>
            <a:r>
              <a:rPr lang="en-US" sz="2000" dirty="0" smtClean="0">
                <a:latin typeface="Cooper Std Black" pitchFamily="18" charset="0"/>
                <a:ea typeface="GungsuhChe" pitchFamily="49" charset="-127"/>
                <a:cs typeface="Arabic Typesetting" pitchFamily="66" charset="-78"/>
              </a:rPr>
              <a:t>d  </a:t>
            </a:r>
            <a:endParaRPr lang="ru-RU" sz="2000" dirty="0">
              <a:latin typeface="Gabriola" pitchFamily="82" charset="0"/>
              <a:ea typeface="GungsuhChe" pitchFamily="49" charset="-127"/>
              <a:cs typeface="Arabic Typesetting" pitchFamily="66" charset="-7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8305800" cy="4071966"/>
          </a:xfrm>
        </p:spPr>
        <p:txBody>
          <a:bodyPr>
            <a:normAutofit fontScale="90000"/>
          </a:bodyPr>
          <a:lstStyle/>
          <a:p>
            <a:r>
              <a:rPr lang="ru-RU" sz="3200" i="1" dirty="0" smtClean="0">
                <a:solidFill>
                  <a:schemeClr val="accent1">
                    <a:lumMod val="60000"/>
                    <a:lumOff val="40000"/>
                  </a:schemeClr>
                </a:solidFill>
                <a:latin typeface="Segoe Script" pitchFamily="34" charset="0"/>
                <a:ea typeface="Gungsuh" pitchFamily="18" charset="-127"/>
              </a:rPr>
              <a:t>Рассмотрим некоторые свойства пропорций.</a:t>
            </a:r>
            <a:br>
              <a:rPr lang="ru-RU" sz="3200" i="1" dirty="0" smtClean="0">
                <a:solidFill>
                  <a:schemeClr val="accent1">
                    <a:lumMod val="60000"/>
                    <a:lumOff val="40000"/>
                  </a:schemeClr>
                </a:solidFill>
                <a:latin typeface="Segoe Script" pitchFamily="34" charset="0"/>
                <a:ea typeface="Gungsuh" pitchFamily="18" charset="-127"/>
              </a:rPr>
            </a:br>
            <a:r>
              <a:rPr lang="ru-RU" sz="3200" i="1" dirty="0" smtClean="0">
                <a:solidFill>
                  <a:schemeClr val="accent1">
                    <a:lumMod val="60000"/>
                    <a:lumOff val="40000"/>
                  </a:schemeClr>
                </a:solidFill>
                <a:latin typeface="Segoe Script" pitchFamily="34" charset="0"/>
                <a:ea typeface="Gungsuh" pitchFamily="18" charset="-127"/>
              </a:rPr>
              <a:t>Пусть дана пропорция, например 6 : 3 = 8:4. Перемножим отдельно крайние и средние члены. Произведение крайних членов равно 6͘͘͘͘͘͘͘×4=24, произведение средних 3×8=24. Видим, что эти произведения равны.</a:t>
            </a:r>
            <a:endParaRPr lang="ru-RU" sz="3200" i="1" dirty="0">
              <a:solidFill>
                <a:schemeClr val="accent1">
                  <a:lumMod val="60000"/>
                  <a:lumOff val="40000"/>
                </a:schemeClr>
              </a:solidFill>
              <a:latin typeface="Segoe Script" pitchFamily="34" charset="0"/>
              <a:ea typeface="Gungsuh" pitchFamily="18" charset="-127"/>
            </a:endParaRPr>
          </a:p>
        </p:txBody>
      </p:sp>
      <p:sp>
        <p:nvSpPr>
          <p:cNvPr id="10" name="TextBox 9"/>
          <p:cNvSpPr txBox="1"/>
          <p:nvPr/>
        </p:nvSpPr>
        <p:spPr>
          <a:xfrm>
            <a:off x="571472" y="4643446"/>
            <a:ext cx="8215370" cy="369332"/>
          </a:xfrm>
          <a:prstGeom prst="rect">
            <a:avLst/>
          </a:prstGeom>
          <a:noFill/>
        </p:spPr>
        <p:txBody>
          <a:bodyPr wrap="square" rtlCol="0">
            <a:spAutoFit/>
          </a:bodyPr>
          <a:lstStyle/>
          <a:p>
            <a:r>
              <a:rPr lang="ru-RU" dirty="0" smtClean="0"/>
              <a:t>Таким образом,  получили следующее </a:t>
            </a:r>
            <a:r>
              <a:rPr lang="ru-RU" b="1" i="1" dirty="0" smtClean="0">
                <a:solidFill>
                  <a:schemeClr val="accent1">
                    <a:lumMod val="75000"/>
                  </a:schemeClr>
                </a:solidFill>
              </a:rPr>
              <a:t>основное свойство пропорции:</a:t>
            </a:r>
            <a:endParaRPr lang="ru-RU" b="1" i="1" dirty="0">
              <a:solidFill>
                <a:schemeClr val="accent1">
                  <a:lumMod val="75000"/>
                </a:schemeClr>
              </a:solidFill>
            </a:endParaRPr>
          </a:p>
        </p:txBody>
      </p:sp>
      <p:sp>
        <p:nvSpPr>
          <p:cNvPr id="11" name="TextBox 10"/>
          <p:cNvSpPr txBox="1"/>
          <p:nvPr/>
        </p:nvSpPr>
        <p:spPr>
          <a:xfrm>
            <a:off x="714348" y="5000636"/>
            <a:ext cx="8215370" cy="1477328"/>
          </a:xfrm>
          <a:prstGeom prst="rect">
            <a:avLst/>
          </a:prstGeom>
          <a:noFill/>
        </p:spPr>
        <p:txBody>
          <a:bodyPr wrap="square" rtlCol="0">
            <a:spAutoFit/>
          </a:bodyPr>
          <a:lstStyle/>
          <a:p>
            <a:r>
              <a:rPr lang="ru-RU" dirty="0" smtClean="0">
                <a:solidFill>
                  <a:schemeClr val="accent1">
                    <a:lumMod val="50000"/>
                  </a:schemeClr>
                </a:solidFill>
              </a:rPr>
              <a:t>Произведение крайних членов пропорции равно произведению средних ее членов.                                                                                                                      Верно и обратное свойство: </a:t>
            </a:r>
          </a:p>
          <a:p>
            <a:r>
              <a:rPr lang="ru-RU" dirty="0" smtClean="0">
                <a:solidFill>
                  <a:schemeClr val="accent1">
                    <a:lumMod val="50000"/>
                  </a:schemeClr>
                </a:solidFill>
              </a:rPr>
              <a:t>Если произведение двух чисел равно произведению двух других чисел, то эти числа образуют пропорцию.</a:t>
            </a:r>
            <a:endParaRPr lang="ru-RU" dirty="0">
              <a:solidFill>
                <a:schemeClr val="accent1">
                  <a:lumMod val="50000"/>
                </a:scheme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1026" name="Picture 2" descr="C:\Users\Юля\Desktop\Отношения чисел.jpg"/>
          <p:cNvPicPr>
            <a:picLocks noChangeAspect="1" noChangeArrowheads="1"/>
          </p:cNvPicPr>
          <p:nvPr/>
        </p:nvPicPr>
        <p:blipFill>
          <a:blip r:embed="rId2"/>
          <a:srcRect/>
          <a:stretch>
            <a:fillRect/>
          </a:stretch>
        </p:blipFill>
        <p:spPr bwMode="auto">
          <a:xfrm>
            <a:off x="428596" y="714356"/>
            <a:ext cx="8001056" cy="5572128"/>
          </a:xfrm>
          <a:prstGeom prst="rect">
            <a:avLst/>
          </a:prstGeom>
          <a:ln>
            <a:noFill/>
          </a:ln>
          <a:effectLst>
            <a:softEdge rad="1125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5786" y="1643050"/>
            <a:ext cx="6186502" cy="2153408"/>
          </a:xfrm>
        </p:spPr>
        <p:txBody>
          <a:bodyPr>
            <a:normAutofit/>
          </a:bodyPr>
          <a:lstStyle/>
          <a:p>
            <a:endParaRPr lang="ru-RU" dirty="0"/>
          </a:p>
        </p:txBody>
      </p:sp>
      <p:pic>
        <p:nvPicPr>
          <p:cNvPr id="3" name="Picture 2" descr="C:\Users\Юля\Desktop\В верной пропорции произведение крайних членов равно произведению средних членов и наоборот.jpg"/>
          <p:cNvPicPr>
            <a:picLocks noChangeAspect="1" noChangeArrowheads="1"/>
          </p:cNvPicPr>
          <p:nvPr/>
        </p:nvPicPr>
        <p:blipFill>
          <a:blip r:embed="rId2"/>
          <a:srcRect/>
          <a:stretch>
            <a:fillRect/>
          </a:stretch>
        </p:blipFill>
        <p:spPr bwMode="auto">
          <a:xfrm>
            <a:off x="357158" y="1071546"/>
            <a:ext cx="8546842" cy="5525976"/>
          </a:xfrm>
          <a:prstGeom prst="rect">
            <a:avLst/>
          </a:prstGeom>
          <a:ln>
            <a:noFill/>
          </a:ln>
          <a:effectLst>
            <a:softEdge rad="11250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785794"/>
            <a:ext cx="8115328" cy="4929222"/>
          </a:xfrm>
        </p:spPr>
        <p:txBody>
          <a:bodyPr>
            <a:normAutofit fontScale="90000"/>
          </a:bodyPr>
          <a:lstStyle/>
          <a:p>
            <a:r>
              <a:rPr lang="ru-RU" sz="2400" dirty="0" smtClean="0">
                <a:latin typeface="Segoe Script" pitchFamily="34" charset="0"/>
                <a:ea typeface="Kozuka Gothic Pro M" pitchFamily="34" charset="-128"/>
              </a:rPr>
              <a:t>Например, 12×10=4×30. Из этих четырех чисел можно составить пропорцию: 12:4=30:10 или 12:30=4:10. Можно было взять за крайние члены 4 и 30, а за средние 12 и 10, тогда получили бы такие пропорции: 4:12=10:30 и 4:10=12:30. Как видите, если мы имеем равенство двух произведений </a:t>
            </a:r>
            <a:r>
              <a:rPr lang="en-US" sz="2400" dirty="0" smtClean="0">
                <a:latin typeface="Segoe Script" pitchFamily="34" charset="0"/>
                <a:ea typeface="Kozuka Gothic Pro M" pitchFamily="34" charset="-128"/>
              </a:rPr>
              <a:t>ab=cd</a:t>
            </a:r>
            <a:r>
              <a:rPr lang="ru-RU" sz="2400" dirty="0" smtClean="0">
                <a:latin typeface="Segoe Script" pitchFamily="34" charset="0"/>
                <a:ea typeface="Kozuka Gothic Pro M" pitchFamily="34" charset="-128"/>
              </a:rPr>
              <a:t>, то из этих четырёх чисел можно составить несколько различных пропорций: </a:t>
            </a:r>
            <a:br>
              <a:rPr lang="ru-RU" sz="2400" dirty="0" smtClean="0">
                <a:latin typeface="Segoe Script" pitchFamily="34" charset="0"/>
                <a:ea typeface="Kozuka Gothic Pro M" pitchFamily="34" charset="-128"/>
              </a:rPr>
            </a:br>
            <a:r>
              <a:rPr lang="en-US" sz="2400" dirty="0" smtClean="0">
                <a:latin typeface="Segoe Script" pitchFamily="34" charset="0"/>
                <a:ea typeface="Kozuka Gothic Pro M" pitchFamily="34" charset="-128"/>
              </a:rPr>
              <a:t>a</a:t>
            </a:r>
            <a:r>
              <a:rPr lang="ru-RU" sz="2400" dirty="0" smtClean="0">
                <a:latin typeface="Segoe Script" pitchFamily="34" charset="0"/>
                <a:ea typeface="Kozuka Gothic Pro M" pitchFamily="34" charset="-128"/>
              </a:rPr>
              <a:t>:</a:t>
            </a:r>
            <a:r>
              <a:rPr lang="en-US" sz="2400" dirty="0" smtClean="0">
                <a:latin typeface="Segoe Script" pitchFamily="34" charset="0"/>
                <a:ea typeface="Kozuka Gothic Pro M" pitchFamily="34" charset="-128"/>
              </a:rPr>
              <a:t>c=d</a:t>
            </a:r>
            <a:r>
              <a:rPr lang="ru-RU" sz="2400" dirty="0" smtClean="0">
                <a:latin typeface="Segoe Script" pitchFamily="34" charset="0"/>
                <a:ea typeface="Kozuka Gothic Pro M" pitchFamily="34" charset="-128"/>
              </a:rPr>
              <a:t>:</a:t>
            </a:r>
            <a:r>
              <a:rPr lang="en-US" sz="2400" dirty="0" smtClean="0">
                <a:latin typeface="Segoe Script" pitchFamily="34" charset="0"/>
                <a:ea typeface="Kozuka Gothic Pro M" pitchFamily="34" charset="-128"/>
              </a:rPr>
              <a:t>b</a:t>
            </a:r>
            <a:r>
              <a:rPr lang="ru-RU" sz="2400" dirty="0" smtClean="0">
                <a:latin typeface="Segoe Script" pitchFamily="34" charset="0"/>
                <a:ea typeface="Kozuka Gothic Pro M" pitchFamily="34" charset="-128"/>
              </a:rPr>
              <a:t>, </a:t>
            </a:r>
            <a:r>
              <a:rPr lang="en-US" sz="2400" dirty="0" smtClean="0">
                <a:latin typeface="Segoe Script" pitchFamily="34" charset="0"/>
                <a:ea typeface="Kozuka Gothic Pro M" pitchFamily="34" charset="-128"/>
              </a:rPr>
              <a:t> b</a:t>
            </a:r>
            <a:r>
              <a:rPr lang="ru-RU" sz="2400" dirty="0" smtClean="0">
                <a:latin typeface="Segoe Script" pitchFamily="34" charset="0"/>
                <a:ea typeface="Kozuka Gothic Pro M" pitchFamily="34" charset="-128"/>
              </a:rPr>
              <a:t>:с</a:t>
            </a:r>
            <a:r>
              <a:rPr lang="en-US" sz="2400" dirty="0" smtClean="0">
                <a:latin typeface="Segoe Script" pitchFamily="34" charset="0"/>
                <a:ea typeface="Kozuka Gothic Pro M" pitchFamily="34" charset="-128"/>
              </a:rPr>
              <a:t> </a:t>
            </a:r>
            <a:r>
              <a:rPr lang="ru-RU" sz="2400" dirty="0" smtClean="0">
                <a:latin typeface="Segoe Script" pitchFamily="34" charset="0"/>
                <a:ea typeface="Kozuka Gothic Pro M" pitchFamily="34" charset="-128"/>
              </a:rPr>
              <a:t>=</a:t>
            </a:r>
            <a:r>
              <a:rPr lang="en-US" sz="2400" dirty="0" smtClean="0">
                <a:latin typeface="Segoe Script" pitchFamily="34" charset="0"/>
                <a:ea typeface="Kozuka Gothic Pro M" pitchFamily="34" charset="-128"/>
              </a:rPr>
              <a:t>d</a:t>
            </a:r>
            <a:r>
              <a:rPr lang="ru-RU" sz="2400" dirty="0" smtClean="0">
                <a:latin typeface="Segoe Script" pitchFamily="34" charset="0"/>
                <a:ea typeface="Kozuka Gothic Pro M" pitchFamily="34" charset="-128"/>
              </a:rPr>
              <a:t>:</a:t>
            </a:r>
            <a:r>
              <a:rPr lang="en-US" sz="2400" dirty="0" smtClean="0">
                <a:latin typeface="Segoe Script" pitchFamily="34" charset="0"/>
                <a:ea typeface="Kozuka Gothic Pro M" pitchFamily="34" charset="-128"/>
              </a:rPr>
              <a:t>a,  c</a:t>
            </a:r>
            <a:r>
              <a:rPr lang="ru-RU" sz="2400" dirty="0" smtClean="0">
                <a:latin typeface="Segoe Script" pitchFamily="34" charset="0"/>
                <a:ea typeface="Kozuka Gothic Pro M" pitchFamily="34" charset="-128"/>
              </a:rPr>
              <a:t>:</a:t>
            </a:r>
            <a:r>
              <a:rPr lang="en-US" sz="2400" dirty="0" smtClean="0">
                <a:latin typeface="Segoe Script" pitchFamily="34" charset="0"/>
                <a:ea typeface="Kozuka Gothic Pro M" pitchFamily="34" charset="-128"/>
              </a:rPr>
              <a:t>a=b</a:t>
            </a:r>
            <a:r>
              <a:rPr lang="ru-RU" sz="2400" dirty="0" smtClean="0">
                <a:latin typeface="Segoe Script" pitchFamily="34" charset="0"/>
                <a:ea typeface="Kozuka Gothic Pro M" pitchFamily="34" charset="-128"/>
              </a:rPr>
              <a:t>:</a:t>
            </a:r>
            <a:r>
              <a:rPr lang="en-US" sz="2400" dirty="0" smtClean="0">
                <a:latin typeface="Segoe Script" pitchFamily="34" charset="0"/>
                <a:ea typeface="Kozuka Gothic Pro M" pitchFamily="34" charset="-128"/>
              </a:rPr>
              <a:t>d, d</a:t>
            </a:r>
            <a:r>
              <a:rPr lang="ru-RU" sz="2400" dirty="0" smtClean="0">
                <a:latin typeface="Segoe Script" pitchFamily="34" charset="0"/>
                <a:ea typeface="Kozuka Gothic Pro M" pitchFamily="34" charset="-128"/>
              </a:rPr>
              <a:t>:</a:t>
            </a:r>
            <a:r>
              <a:rPr lang="en-US" sz="2400" dirty="0" smtClean="0">
                <a:latin typeface="Segoe Script" pitchFamily="34" charset="0"/>
                <a:ea typeface="Kozuka Gothic Pro M" pitchFamily="34" charset="-128"/>
              </a:rPr>
              <a:t>a=b</a:t>
            </a:r>
            <a:r>
              <a:rPr lang="ru-RU" sz="2400" dirty="0" smtClean="0">
                <a:latin typeface="Segoe Script" pitchFamily="34" charset="0"/>
                <a:ea typeface="Kozuka Gothic Pro M" pitchFamily="34" charset="-128"/>
              </a:rPr>
              <a:t>:</a:t>
            </a:r>
            <a:r>
              <a:rPr lang="en-US" sz="2400" dirty="0" smtClean="0">
                <a:latin typeface="Segoe Script" pitchFamily="34" charset="0"/>
                <a:ea typeface="Kozuka Gothic Pro M" pitchFamily="34" charset="-128"/>
              </a:rPr>
              <a:t>c.</a:t>
            </a:r>
            <a:br>
              <a:rPr lang="en-US" sz="2400" dirty="0" smtClean="0">
                <a:latin typeface="Segoe Script" pitchFamily="34" charset="0"/>
                <a:ea typeface="Kozuka Gothic Pro M" pitchFamily="34" charset="-128"/>
              </a:rPr>
            </a:br>
            <a:r>
              <a:rPr lang="ru-RU" sz="2400" dirty="0" smtClean="0">
                <a:latin typeface="Segoe Script" pitchFamily="34" charset="0"/>
                <a:ea typeface="Kozuka Gothic Pro M" pitchFamily="34" charset="-128"/>
              </a:rPr>
              <a:t>Основное свойство пропорций позволяет находить неизвестный член пропорций. Пусть, например, неизвестен первый крайний член пропорции </a:t>
            </a:r>
            <a:r>
              <a:rPr lang="en-US" sz="2400" dirty="0" smtClean="0">
                <a:latin typeface="Segoe Script" pitchFamily="34" charset="0"/>
                <a:ea typeface="Kozuka Gothic Pro M" pitchFamily="34" charset="-128"/>
              </a:rPr>
              <a:t>x</a:t>
            </a:r>
            <a:r>
              <a:rPr lang="ru-RU" sz="2400" dirty="0" smtClean="0">
                <a:latin typeface="Segoe Script" pitchFamily="34" charset="0"/>
                <a:ea typeface="Kozuka Gothic Pro M" pitchFamily="34" charset="-128"/>
              </a:rPr>
              <a:t>:4=15:3. По основному свойству получим: 3×</a:t>
            </a:r>
            <a:r>
              <a:rPr lang="en-US" sz="2400" dirty="0" smtClean="0">
                <a:latin typeface="Segoe Script" pitchFamily="34" charset="0"/>
                <a:ea typeface="Kozuka Gothic Pro M" pitchFamily="34" charset="-128"/>
              </a:rPr>
              <a:t>x=4×15</a:t>
            </a:r>
            <a:r>
              <a:rPr lang="ru-RU" sz="2400" dirty="0" smtClean="0">
                <a:latin typeface="Segoe Script" pitchFamily="34" charset="0"/>
                <a:ea typeface="Kozuka Gothic Pro M" pitchFamily="34" charset="-128"/>
              </a:rPr>
              <a:t>, или 3х=60, отсюда: х=60:3=20</a:t>
            </a:r>
            <a:endParaRPr lang="ru-RU" sz="2400" dirty="0">
              <a:latin typeface="Segoe Script" pitchFamily="34" charset="0"/>
              <a:ea typeface="Kozuka Gothic Pro M" pitchFamily="34"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5796746"/>
          </a:xfrm>
        </p:spPr>
        <p:txBody>
          <a:bodyPr>
            <a:noAutofit/>
          </a:bodyPr>
          <a:lstStyle/>
          <a:p>
            <a:r>
              <a:rPr lang="ru-RU" sz="2000" dirty="0" smtClean="0"/>
              <a:t>Рассмотрим другой пример: </a:t>
            </a:r>
            <a:r>
              <a:rPr lang="ru-RU" sz="2000" dirty="0" smtClean="0">
                <a:latin typeface="Gungsuh" pitchFamily="18" charset="-127"/>
                <a:ea typeface="Gungsuh" pitchFamily="18" charset="-127"/>
              </a:rPr>
              <a:t>70:х=21:3. </a:t>
            </a:r>
            <a:r>
              <a:rPr lang="ru-RU" sz="2000" dirty="0" smtClean="0"/>
              <a:t/>
            </a:r>
            <a:br>
              <a:rPr lang="ru-RU" sz="2000" dirty="0" smtClean="0"/>
            </a:br>
            <a:r>
              <a:rPr lang="ru-RU" sz="2000" dirty="0" smtClean="0"/>
              <a:t>В этой пропорции неизвестен средний член. Но его нахождение производится точно также. По основному свойству пропорции получим: 7</a:t>
            </a:r>
            <a:r>
              <a:rPr lang="ru-RU" sz="2000" dirty="0" smtClean="0">
                <a:latin typeface="Gungsuh" pitchFamily="18" charset="-127"/>
                <a:ea typeface="Gungsuh" pitchFamily="18" charset="-127"/>
              </a:rPr>
              <a:t>0×3=х×21</a:t>
            </a:r>
            <a:r>
              <a:rPr lang="ru-RU" sz="2000" dirty="0" smtClean="0"/>
              <a:t>, или </a:t>
            </a:r>
            <a:r>
              <a:rPr lang="ru-RU" sz="2000" dirty="0" smtClean="0">
                <a:latin typeface="Gungsuh" pitchFamily="18" charset="-127"/>
                <a:ea typeface="Gungsuh" pitchFamily="18" charset="-127"/>
              </a:rPr>
              <a:t>210= 21х, </a:t>
            </a:r>
            <a:r>
              <a:rPr lang="ru-RU" sz="2000" dirty="0" smtClean="0"/>
              <a:t>отсюда: </a:t>
            </a:r>
            <a:r>
              <a:rPr lang="ru-RU" sz="2000" dirty="0" smtClean="0">
                <a:latin typeface="Gungsuh" pitchFamily="18" charset="-127"/>
                <a:ea typeface="Gungsuh" pitchFamily="18" charset="-127"/>
              </a:rPr>
              <a:t>х=210:21=10.</a:t>
            </a:r>
            <a:r>
              <a:rPr lang="ru-RU" sz="2000" dirty="0" smtClean="0"/>
              <a:t/>
            </a:r>
            <a:br>
              <a:rPr lang="ru-RU" sz="2000" dirty="0" smtClean="0"/>
            </a:br>
            <a:r>
              <a:rPr lang="ru-RU" sz="2000" dirty="0" smtClean="0"/>
              <a:t>Из этих примеров получаем такое правило: неизвестный крайний (средний) член пропорции равен произведению средних крайних членов, делённому на известный крайний (средний). Часто удобно пользоваться ещё одним свойством пропорций.</a:t>
            </a:r>
            <a:br>
              <a:rPr lang="ru-RU" sz="2000" dirty="0" smtClean="0"/>
            </a:br>
            <a:r>
              <a:rPr lang="ru-RU" sz="2000" dirty="0" smtClean="0"/>
              <a:t>Дана пропорция: </a:t>
            </a:r>
            <a:r>
              <a:rPr lang="ru-RU" sz="2000" dirty="0" smtClean="0">
                <a:latin typeface="Gungsuh" pitchFamily="18" charset="-127"/>
                <a:ea typeface="Gungsuh" pitchFamily="18" charset="-127"/>
              </a:rPr>
              <a:t>120:30=60:15.</a:t>
            </a:r>
            <a:r>
              <a:rPr lang="ru-RU" sz="2000" dirty="0" smtClean="0"/>
              <a:t> Уменьшив оба члена первого отношения в 10 раз, получим: </a:t>
            </a:r>
            <a:r>
              <a:rPr lang="ru-RU" sz="2000" dirty="0" smtClean="0">
                <a:latin typeface="Gungsuh" pitchFamily="18" charset="-127"/>
                <a:ea typeface="Gungsuh" pitchFamily="18" charset="-127"/>
              </a:rPr>
              <a:t>12:3=60:15. </a:t>
            </a:r>
            <a:r>
              <a:rPr lang="ru-RU" sz="2000" dirty="0" smtClean="0"/>
              <a:t/>
            </a:r>
            <a:br>
              <a:rPr lang="ru-RU" sz="2000" dirty="0" smtClean="0"/>
            </a:br>
            <a:r>
              <a:rPr lang="ru-RU" sz="2000" dirty="0" smtClean="0"/>
              <a:t>Проверим, является ли это равенство пропорцией. Для этого достаточно убедиться, что произведение крайних членов  равно произведению средних. В данном случае имеем: </a:t>
            </a:r>
            <a:r>
              <a:rPr lang="ru-RU" sz="2000" dirty="0" smtClean="0">
                <a:latin typeface="Gungsuh" pitchFamily="18" charset="-127"/>
                <a:ea typeface="Gungsuh" pitchFamily="18" charset="-127"/>
              </a:rPr>
              <a:t>12͘͘͘͘͘͘͘͘͘͘͘͘×15=3×60</a:t>
            </a:r>
            <a:r>
              <a:rPr lang="ru-RU" sz="2000" dirty="0" smtClean="0"/>
              <a:t>, значит, получили пропорцию.</a:t>
            </a:r>
            <a:br>
              <a:rPr lang="ru-RU" sz="2000" dirty="0" smtClean="0"/>
            </a:br>
            <a:r>
              <a:rPr lang="ru-RU" sz="2000" dirty="0" smtClean="0"/>
              <a:t>Теперь увеличим члены первого отношения в </a:t>
            </a:r>
            <a:r>
              <a:rPr lang="ru-RU" sz="2000" dirty="0" smtClean="0">
                <a:latin typeface="Gungsuh" pitchFamily="18" charset="-127"/>
                <a:ea typeface="Gungsuh" pitchFamily="18" charset="-127"/>
              </a:rPr>
              <a:t>2</a:t>
            </a:r>
            <a:r>
              <a:rPr lang="ru-RU" sz="2000" dirty="0" smtClean="0"/>
              <a:t> раза, получим такую пропорцию: </a:t>
            </a:r>
            <a:r>
              <a:rPr lang="ru-RU" sz="2000" dirty="0" smtClean="0">
                <a:latin typeface="Gungsuh" pitchFamily="18" charset="-127"/>
                <a:ea typeface="Gungsuh" pitchFamily="18" charset="-127"/>
              </a:rPr>
              <a:t>24:6=60:15.</a:t>
            </a:r>
            <a:r>
              <a:rPr lang="ru-RU" sz="2000" dirty="0" smtClean="0"/>
              <a:t/>
            </a:r>
            <a:br>
              <a:rPr lang="ru-RU" sz="2000" dirty="0" smtClean="0"/>
            </a:br>
            <a:r>
              <a:rPr lang="ru-RU" sz="2000" dirty="0" smtClean="0"/>
              <a:t>Следовательно, запишем следующее свойство пропорций: </a:t>
            </a:r>
            <a:br>
              <a:rPr lang="ru-RU" sz="2000" dirty="0" smtClean="0"/>
            </a:br>
            <a:r>
              <a:rPr lang="ru-RU" sz="2000" dirty="0" smtClean="0"/>
              <a:t>пропорция не нарушится, если одновременно увеличить или уменьшить члены одного или обоих отношений пропорции в одно и то же число раз.</a:t>
            </a:r>
            <a:endParaRPr lang="ru-RU" sz="2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342</TotalTime>
  <Words>1092</Words>
  <PresentationFormat>Экран (4:3)</PresentationFormat>
  <Paragraphs>146</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Поток</vt:lpstr>
      <vt:lpstr>Презентация по Алгебре</vt:lpstr>
      <vt:lpstr>             Пропорция </vt:lpstr>
      <vt:lpstr>Если величины находятся в прямо пропорциональной зависимости, то отношения соответствующих им значений равны между собой. Пусть, например, величины Х и у связаны зависимостью у = 3х, тогда можно составить такую таблицу соответствующих значений этих величин: </vt:lpstr>
      <vt:lpstr>Внимание! Когда говорят об отношении, не указывая, какое оно ( разностное или кратное), то имеют в виду кратное отношение.                                                                                                          Слово «пропорция» означает «соразмерный, имеющий правильное соотношение частей».                                   Пропорции можно читать по – разному, например,5 : 2 = 10 : 4 можно прочитать так: 5 так относится к 2, как 10 относится к 4», «5 во столько раз больше 2, во сколько раз 10 больше 4»     В общем виде пропорцию можно записать так: a : b = c:d  </vt:lpstr>
      <vt:lpstr>Рассмотрим некоторые свойства пропорций. Пусть дана пропорция, например 6 : 3 = 8:4. Перемножим отдельно крайние и средние члены. Произведение крайних членов равно 6͘͘͘͘͘͘͘×4=24, произведение средних 3×8=24. Видим, что эти произведения равны.</vt:lpstr>
      <vt:lpstr>Слайд 6</vt:lpstr>
      <vt:lpstr>Слайд 7</vt:lpstr>
      <vt:lpstr>Например, 12×10=4×30. Из этих четырех чисел можно составить пропорцию: 12:4=30:10 или 12:30=4:10. Можно было взять за крайние члены 4 и 30, а за средние 12 и 10, тогда получили бы такие пропорции: 4:12=10:30 и 4:10=12:30. Как видите, если мы имеем равенство двух произведений ab=cd, то из этих четырёх чисел можно составить несколько различных пропорций:  a:c=d:b,  b:с =d:a,  c:a=b:d, d:a=b:c. Основное свойство пропорций позволяет находить неизвестный член пропорций. Пусть, например, неизвестен первый крайний член пропорции x:4=15:3. По основному свойству получим: 3×x=4×15, или 3х=60, отсюда: х=60:3=20</vt:lpstr>
      <vt:lpstr>Рассмотрим другой пример: 70:х=21:3.  В этой пропорции неизвестен средний член. Но его нахождение производится точно также. По основному свойству пропорции получим: 70×3=х×21, или 210= 21х, отсюда: х=210:21=10. Из этих примеров получаем такое правило: неизвестный крайний (средний) член пропорции равен произведению средних крайних членов, делённому на известный крайний (средний). Часто удобно пользоваться ещё одним свойством пропорций. Дана пропорция: 120:30=60:15. Уменьшив оба члена первого отношения в 10 раз, получим: 12:3=60:15.  Проверим, является ли это равенство пропорцией. Для этого достаточно убедиться, что произведение крайних членов  равно произведению средних. В данном случае имеем: 12͘͘͘͘͘͘͘͘͘͘͘͘×15=3×60, значит, получили пропорцию. Теперь увеличим члены первого отношения в 2 раза, получим такую пропорцию: 24:6=60:15. Следовательно, запишем следующее свойство пропорций:  пропорция не нарушится, если одновременно увеличить или уменьшить члены одного или обоих отношений пропорции в одно и то же число раз.</vt:lpstr>
      <vt:lpstr>Проверим знания…</vt:lpstr>
      <vt:lpstr>Задание №1: Запишите в виде пропорций следующее предложения:  а) 8 так относится к 16, как 2 относится к 4; б) 72 во столько раз больше 12, во сколько раз 54 больше 9; в) число 13 составляет такую часть от 65, какую число 19 составляет от 95. Задание №2: Из чисел, входящих в равенство, составьте несколько пропорций: а) 2×25=5×10; б) 3×24=8×9; в)3/4×1/5=5/12×9/25. </vt:lpstr>
      <vt:lpstr>Задание №3 (задача): сплав состоит из золота и меди, масса меди относится к массе золота в сплаве как 5:6. Определите массу золота в сплаве, если меди в нём 75 грамм.  </vt:lpstr>
      <vt:lpstr>Слайд 13</vt:lpstr>
      <vt:lpstr>«Обратная пропорциональная зависимость»</vt:lpstr>
      <vt:lpstr>Если путь, который должен пройти лыжник, постоянный ( один и тот же), то время, которое он затратит на этот путь, зависит от его скорость. Какая это зависимость? Изучим ее. Пусть путь равен 60 км. Тогда составим таблицу времени t, за которое лыжник пройдет этот путь в зависимости от скорости U:</vt:lpstr>
      <vt:lpstr>Это явно не прямая пропорциональная зависимость (ведь при прямой пропорциональной зависимости при увеличении одной величины увеличивается во столько же раз и другая), а здесь другая величина не только не увеличивается, а, наоборот, уменьшается, притом во столько же раз. Действительно , когда скорость была равна 6км/ч, то время было равно10 ч., когда же скорость увеличилась в два раза и стала равна 12км/ч, то время уменьшилось тоже в 2 раза и стало равно 5ч. Поэтому эту зависимость называют обратной пропорциональной зависимостью. Найдём математическую модель этой зависимости. Мы знаем, что путь 60 км равен произведению скорости на время, значит,  получаем такую формулу: 60=Ut.  Обобщим этот пример. Пусть рассматривается такое явление, в котором одна величина сохраняет всё время постоянное значение k, а две другие величины х и у, характеризующие то же явление, таковы, что их произведение равно k. Получаем формулу: х у = k. Отсюда у = k : х. Это и есть математическая модель обратной пропорциональной зависимости между х и у. Число k называется коэффициентом обратной пропорциональности.</vt:lpstr>
      <vt:lpstr>Рассмотрим свойства обратной пропорциональной зависимости.  Пусть k = 12. Тогда формула (*) имеет вид: у = 12:х. Составим таблицу значений у в зависимости от х:</vt:lpstr>
      <vt:lpstr>Из формулы х у = k следует не только, что у = k:х, но и ,что х =k:у. А это значит, что если у обратно пропорционален х, то и х обратно пропорционален у, т.е. они взаимно обратно пропорциональны, и при том коэффициент обратной пропорциональности у них один и тот же.</vt:lpstr>
      <vt:lpstr>Мы видели, что если х и у связаны прямой пропорциональной зависимостью, то отношение двух любых значений х равно отношению соответствующих значений у. Рассмотрим пары соответствующих значений х и у, связанных обратной пропорциональной зависимостью. Возьмём из приведённой выше таблицы два каких-либо значения х, например 3 и 6. Соответствующие им значения у равны 4 и 2. Отношение 3:6 не равно отношению 4:2. Если эти значения х обозначить через х1 и х2, а соответствующие значения у обозначить через у1 и у2, то получаем такую пропорцию: х1 :х2 =у1:у2. Значит, если х и у связаны обратной пропорциональной зависимостью, то отношение двух любых значений величины х равно обратному отношению соответствующих у.</vt:lpstr>
      <vt:lpstr>Проверим знания…</vt:lpstr>
      <vt:lpstr>Задание 1: Известно, что Х. и у связаны обратной пропорциональной зависимостью с коэффициентом пропорциональности k. Заполните таблицы:</vt:lpstr>
      <vt:lpstr>Задание 2: Известно, что величины ч и у обратно пропорциональны. Заполните таблицы:</vt:lpstr>
      <vt:lpstr>Графики прямой и обратной пропорциональности</vt:lpstr>
      <vt:lpstr>Мы уже знаем, что зависимость между временем движения автомашины и пройденным ею расстоянием при данной скорости есть прямая пропорциональная зависимость. Пусть скорость автомашины равна 50 км/ч. Построим график зависимости пройденного автомашиной расстояния от времени движения. Для этого сначала составим таблицу соответствующих значений t и s:</vt:lpstr>
      <vt:lpstr>Теперь построим координатный угол, ось абсцисс примем за ось времени, а ось ординат – за ось расстояния. Масштабы на осях возьмем разные( рис. 1) Построим в координатном угле точки, координатами которых являются соответствующие значения t иs из нашей таблицы: О( 0; 0), А ( 1; 50), B ( 2; 100), C ( 3; 150), и D (4; 200). Затем эти точки соединим отрезками. Видим, что все  они лежат на одном луче ОА. Луч ОА и есть график прямой пропорциональной зависимости:  s = 50 t</vt:lpstr>
      <vt:lpstr>Этот вывод справедлив для любой прямой пропорциональной зависимости : графиком любой прямой пропорциональной зависимости у = k x является луч с началом в начале координат и проходящий через точку ( 1; k). Подумайте, почему через эту точку. Теперь рассмотрим какую – либо обратную пропорциональную зависимость, например зависимость между основанием и высотой прямоугольника, площадь которого равна 6 м2 . Если основание прямоугольного обозначить через х, а высоту – через у, то ху = 6 Чтобы построить график этой обратной пропорциональной зависимости, составим таблицу соответствующих значений х и у:</vt:lpstr>
      <vt:lpstr>Подведем итоги…</vt:lpstr>
      <vt:lpstr>Итог   </vt:lpstr>
      <vt:lpstr>Слайд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Юля</dc:creator>
  <cp:lastModifiedBy>Юля</cp:lastModifiedBy>
  <cp:revision>39</cp:revision>
  <dcterms:created xsi:type="dcterms:W3CDTF">2011-12-01T12:22:42Z</dcterms:created>
  <dcterms:modified xsi:type="dcterms:W3CDTF">2011-12-06T16:00:06Z</dcterms:modified>
</cp:coreProperties>
</file>