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FF33CC"/>
    <a:srgbClr val="00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71" autoAdjust="0"/>
    <p:restoredTop sz="92966" autoAdjust="0"/>
  </p:normalViewPr>
  <p:slideViewPr>
    <p:cSldViewPr>
      <p:cViewPr varScale="1">
        <p:scale>
          <a:sx n="80" d="100"/>
          <a:sy n="80" d="100"/>
        </p:scale>
        <p:origin x="-3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8F4005B-4162-4695-BE27-673048982177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85893A3-7A1C-4198-B97A-96E8624F02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F4005B-4162-4695-BE27-673048982177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5893A3-7A1C-4198-B97A-96E8624F02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08F4005B-4162-4695-BE27-673048982177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85893A3-7A1C-4198-B97A-96E8624F02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F4005B-4162-4695-BE27-673048982177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5893A3-7A1C-4198-B97A-96E8624F02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8F4005B-4162-4695-BE27-673048982177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D85893A3-7A1C-4198-B97A-96E8624F02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F4005B-4162-4695-BE27-673048982177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5893A3-7A1C-4198-B97A-96E8624F02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F4005B-4162-4695-BE27-673048982177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5893A3-7A1C-4198-B97A-96E8624F02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F4005B-4162-4695-BE27-673048982177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5893A3-7A1C-4198-B97A-96E8624F02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8F4005B-4162-4695-BE27-673048982177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5893A3-7A1C-4198-B97A-96E8624F02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F4005B-4162-4695-BE27-673048982177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5893A3-7A1C-4198-B97A-96E8624F02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F4005B-4162-4695-BE27-673048982177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5893A3-7A1C-4198-B97A-96E8624F02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8F4005B-4162-4695-BE27-673048982177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85893A3-7A1C-4198-B97A-96E8624F02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7" Type="http://schemas.openxmlformats.org/officeDocument/2006/relationships/image" Target="../media/image4.gif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6.gif"/><Relationship Id="rId4" Type="http://schemas.openxmlformats.org/officeDocument/2006/relationships/image" Target="../media/image50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1428728" y="714356"/>
            <a:ext cx="1000132" cy="333186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2643174" y="0"/>
            <a:ext cx="6500826" cy="6858000"/>
          </a:xfrm>
          <a:ln>
            <a:solidFill>
              <a:srgbClr val="FF0000"/>
            </a:solidFill>
          </a:ln>
        </p:spPr>
        <p:txBody>
          <a:bodyPr/>
          <a:lstStyle/>
          <a:p>
            <a:pPr algn="l"/>
            <a:endParaRPr lang="ru-RU" dirty="0" smtClean="0"/>
          </a:p>
          <a:p>
            <a:pPr algn="l"/>
            <a:r>
              <a:rPr lang="ru-RU" dirty="0" smtClean="0"/>
              <a:t>                  Математический  КВН</a:t>
            </a:r>
          </a:p>
          <a:p>
            <a:pPr algn="l"/>
            <a:r>
              <a:rPr lang="ru-RU" dirty="0" smtClean="0"/>
              <a:t>          5,6 класс, учитель: </a:t>
            </a:r>
            <a:r>
              <a:rPr lang="ru-RU" dirty="0" smtClean="0">
                <a:solidFill>
                  <a:srgbClr val="FF0000"/>
                </a:solidFill>
              </a:rPr>
              <a:t>Красницкая В.А.</a:t>
            </a:r>
          </a:p>
          <a:p>
            <a:pPr algn="l"/>
            <a:r>
              <a:rPr lang="ru-RU" dirty="0" smtClean="0"/>
              <a:t>                               </a:t>
            </a:r>
            <a:r>
              <a:rPr lang="ru-RU" sz="2400" u="sng" dirty="0" smtClean="0"/>
              <a:t>Девизы:</a:t>
            </a:r>
          </a:p>
          <a:p>
            <a:pPr algn="l"/>
            <a:endParaRPr lang="ru-RU" sz="1800" dirty="0" smtClean="0"/>
          </a:p>
          <a:p>
            <a:pPr lvl="2"/>
            <a:r>
              <a:rPr lang="ru-RU" dirty="0" smtClean="0"/>
              <a:t>Математика – гимнастика ума.</a:t>
            </a:r>
            <a:endParaRPr lang="ru-RU" sz="1800" dirty="0" smtClean="0"/>
          </a:p>
          <a:p>
            <a:pPr lvl="2" algn="l"/>
            <a:r>
              <a:rPr lang="ru-RU" dirty="0" smtClean="0"/>
              <a:t>Математику затем учить следует, что она ум в порядок приводит.</a:t>
            </a:r>
            <a:r>
              <a:rPr lang="ru-RU" sz="1800" dirty="0" smtClean="0"/>
              <a:t> М. В. Ломоносов</a:t>
            </a:r>
          </a:p>
          <a:p>
            <a:pPr lvl="2" algn="l"/>
            <a:endParaRPr lang="ru-RU" sz="1400" dirty="0" smtClean="0"/>
          </a:p>
          <a:p>
            <a:pPr algn="ctr"/>
            <a:r>
              <a:rPr lang="ru-RU" sz="2400" u="sng" dirty="0" smtClean="0"/>
              <a:t>Ход встречи:</a:t>
            </a:r>
            <a:endParaRPr lang="ru-RU" sz="1800" dirty="0" smtClean="0"/>
          </a:p>
          <a:p>
            <a:pPr lvl="0"/>
            <a:r>
              <a:rPr lang="ru-RU" sz="2400" b="1" dirty="0" smtClean="0"/>
              <a:t>1.Приветствие команд</a:t>
            </a:r>
            <a:r>
              <a:rPr lang="ru-RU" sz="2400" dirty="0" smtClean="0"/>
              <a:t>.(Эмблема, девиз)</a:t>
            </a:r>
            <a:endParaRPr lang="ru-RU" sz="1800" dirty="0" smtClean="0"/>
          </a:p>
          <a:p>
            <a:pPr lvl="0" algn="l"/>
            <a:r>
              <a:rPr lang="ru-RU" sz="2400" b="1" dirty="0" smtClean="0"/>
              <a:t>     2.Жеребьевка</a:t>
            </a:r>
            <a:r>
              <a:rPr lang="ru-RU" sz="2400" dirty="0" smtClean="0"/>
              <a:t> (кроссворд)</a:t>
            </a:r>
            <a:endParaRPr lang="ru-RU" sz="1800" dirty="0" smtClean="0"/>
          </a:p>
          <a:p>
            <a:pPr lvl="0" algn="l"/>
            <a:r>
              <a:rPr lang="ru-RU" sz="2400" b="1" dirty="0" smtClean="0"/>
              <a:t>     3.Конкурс «Разминка».</a:t>
            </a:r>
            <a:endParaRPr lang="ru-RU" sz="1800" dirty="0" smtClean="0"/>
          </a:p>
          <a:p>
            <a:r>
              <a:rPr lang="ru-RU" dirty="0" smtClean="0"/>
              <a:t>    </a:t>
            </a:r>
            <a:endParaRPr lang="ru-RU" dirty="0"/>
          </a:p>
        </p:txBody>
      </p:sp>
      <p:pic>
        <p:nvPicPr>
          <p:cNvPr id="4" name="Picture 2" descr="C:\Users\User\Desktop\sch0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"/>
            <a:ext cx="2133600" cy="3643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8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8" presetClass="exit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8" presetClass="exit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8" presetClass="exit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8" presetClass="exit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58" presetClass="exit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8" presetClass="exit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8" presetClass="exit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58" presetClass="exit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</a:t>
            </a:r>
            <a:r>
              <a:rPr lang="ru-RU" dirty="0" smtClean="0"/>
              <a:t>8. ребята пилят бревно на части определённой длины. Отпиливание одного такого куска занимает одну минуту. За сколько минут они распилят бревно длиной 5 м на пять частей?</a:t>
            </a:r>
          </a:p>
          <a:p>
            <a:pPr algn="r">
              <a:buNone/>
            </a:pPr>
            <a:endParaRPr lang="en-US" b="1" dirty="0" smtClean="0"/>
          </a:p>
          <a:p>
            <a:pPr algn="r">
              <a:buNone/>
            </a:pPr>
            <a:endParaRPr lang="en-US" b="1" dirty="0" smtClean="0"/>
          </a:p>
          <a:p>
            <a:pPr algn="r">
              <a:buNone/>
            </a:pPr>
            <a:endParaRPr lang="en-US" b="1" dirty="0" smtClean="0"/>
          </a:p>
          <a:p>
            <a:pPr algn="r">
              <a:buNone/>
            </a:pPr>
            <a:endParaRPr lang="en-US" b="1" dirty="0" smtClean="0"/>
          </a:p>
          <a:p>
            <a:pPr algn="r">
              <a:buNone/>
            </a:pPr>
            <a:r>
              <a:rPr lang="en-US" b="1" dirty="0" smtClean="0"/>
              <a:t>[</a:t>
            </a:r>
            <a:r>
              <a:rPr lang="ru-RU" b="1" dirty="0" smtClean="0"/>
              <a:t>За 4 минуты</a:t>
            </a:r>
            <a:r>
              <a:rPr lang="en-US" b="1" dirty="0" smtClean="0"/>
              <a:t>]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9218" name="Picture 2" descr="J:\на презентацию\01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038" y="4035425"/>
            <a:ext cx="2168508" cy="2617165"/>
          </a:xfrm>
          <a:prstGeom prst="rect">
            <a:avLst/>
          </a:prstGeom>
          <a:noFill/>
        </p:spPr>
      </p:pic>
      <p:pic>
        <p:nvPicPr>
          <p:cNvPr id="9219" name="Picture 3" descr="J:\на презентацию\01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3571876"/>
            <a:ext cx="1643074" cy="17177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800" b="1" dirty="0" smtClean="0"/>
              <a:t>             </a:t>
            </a:r>
            <a:r>
              <a:rPr lang="ru-RU" sz="2800" b="1" dirty="0" smtClean="0"/>
              <a:t>4. Конкурс «Бизнесменов».</a:t>
            </a:r>
            <a:endParaRPr lang="ru-RU" sz="2800" dirty="0" smtClean="0"/>
          </a:p>
          <a:p>
            <a:endParaRPr lang="ru-RU" dirty="0"/>
          </a:p>
        </p:txBody>
      </p:sp>
      <p:pic>
        <p:nvPicPr>
          <p:cNvPr id="1026" name="Picture 2" descr="C:\Users\User\Desktop\dengia-10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714620"/>
            <a:ext cx="2828945" cy="3143272"/>
          </a:xfrm>
          <a:prstGeom prst="rect">
            <a:avLst/>
          </a:prstGeom>
          <a:noFill/>
        </p:spPr>
      </p:pic>
      <p:pic>
        <p:nvPicPr>
          <p:cNvPr id="4" name="Picture 2" descr="J:\на презентацию\dengia-10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3643314"/>
            <a:ext cx="3126463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r>
              <a:rPr lang="ru-RU" dirty="0" smtClean="0"/>
              <a:t>1. Мастерица связала свитер и продала его за 100 рублей. Какую прибыль она получила, если на свитер пошло три мотка шерсти по 20 рублей за моток, а на украшение свитера понадобился бисер</a:t>
            </a:r>
            <a:r>
              <a:rPr lang="en-US" dirty="0" smtClean="0"/>
              <a:t> </a:t>
            </a:r>
            <a:r>
              <a:rPr lang="ru-RU" dirty="0" smtClean="0"/>
              <a:t>на сумму 5 рублей.</a:t>
            </a:r>
          </a:p>
          <a:p>
            <a:pPr marL="0" indent="0" algn="r">
              <a:buNone/>
            </a:pPr>
            <a:endParaRPr lang="en-US" dirty="0" smtClean="0"/>
          </a:p>
          <a:p>
            <a:pPr marL="0" indent="0" algn="r">
              <a:buNone/>
            </a:pPr>
            <a:endParaRPr lang="en-US" dirty="0"/>
          </a:p>
          <a:p>
            <a:pPr marL="0" indent="0" algn="r">
              <a:buNone/>
            </a:pPr>
            <a:endParaRPr lang="en-US" dirty="0" smtClean="0"/>
          </a:p>
          <a:p>
            <a:pPr marL="0" indent="0" algn="r">
              <a:buNone/>
            </a:pPr>
            <a:endParaRPr lang="en-US" dirty="0"/>
          </a:p>
          <a:p>
            <a:pPr marL="0" indent="0" algn="r">
              <a:buNone/>
            </a:pPr>
            <a:r>
              <a:rPr lang="en-US" dirty="0" smtClean="0"/>
              <a:t>[</a:t>
            </a:r>
            <a:r>
              <a:rPr lang="ru-RU" dirty="0" smtClean="0"/>
              <a:t>35 руб.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4" name="Picture 2" descr="J:\на презентацию\dengia-8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786190"/>
            <a:ext cx="3024209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2. Два бизнесмена поспорили: Кто получил больше прибыли. Один выручил от продажи своих товаров 5000 руб., а его расходы оставили 3000 руб., другой наторговал на 1000 руб., меньше, но и затратил своих денег всего 2000 руб. Кто выиграл спор.</a:t>
            </a:r>
            <a:endParaRPr lang="en-US" dirty="0" smtClean="0"/>
          </a:p>
          <a:p>
            <a:pPr algn="r">
              <a:buNone/>
            </a:pPr>
            <a:endParaRPr lang="en-US" dirty="0"/>
          </a:p>
          <a:p>
            <a:pPr algn="r">
              <a:buNone/>
            </a:pPr>
            <a:endParaRPr lang="en-US" dirty="0" smtClean="0"/>
          </a:p>
          <a:p>
            <a:pPr algn="r">
              <a:buNone/>
            </a:pPr>
            <a:endParaRPr lang="en-US" dirty="0"/>
          </a:p>
          <a:p>
            <a:pPr algn="r">
              <a:buNone/>
            </a:pP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Никто, выручка одинаковая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42" name="Picture 2" descr="J:\на презентацию\64244059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4437112"/>
            <a:ext cx="1857388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3. Костюм стоит 110 долларов. Сколько франков надо заплатить за этот костюм, если курс франка по отношению к доллару составляет 5,5; т. е. 1 доллар равен 5,5 франков.</a:t>
            </a:r>
            <a:r>
              <a:rPr lang="en-US" dirty="0" smtClean="0"/>
              <a:t> </a:t>
            </a: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endParaRPr lang="ru-RU" dirty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endParaRPr lang="ru-RU" dirty="0"/>
          </a:p>
          <a:p>
            <a:pPr algn="r">
              <a:buNone/>
            </a:pPr>
            <a:r>
              <a:rPr lang="en-US" dirty="0" smtClean="0"/>
              <a:t>[</a:t>
            </a:r>
            <a:r>
              <a:rPr lang="ru-RU" dirty="0" smtClean="0"/>
              <a:t>605 франков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2050" name="Picture 2" descr="C:\Documents and Settings\User\Рабочий стол\МАТЕМАТИКА квн\tani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890" y="3778109"/>
            <a:ext cx="3357586" cy="31080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4. Два друга решили заработать. Они купили в киоске 100 газет по 3 рубля за газету и стали продавать их по 5 руб. за штуку. Какой доход получат ребята, когда продадут все газеты?</a:t>
            </a:r>
            <a:r>
              <a:rPr lang="en-US" dirty="0" smtClean="0"/>
              <a:t> </a:t>
            </a:r>
          </a:p>
          <a:p>
            <a:pPr algn="r">
              <a:buNone/>
            </a:pPr>
            <a:endParaRPr lang="en-US" dirty="0"/>
          </a:p>
          <a:p>
            <a:pPr algn="r">
              <a:buNone/>
            </a:pPr>
            <a:endParaRPr lang="en-US" dirty="0" smtClean="0"/>
          </a:p>
          <a:p>
            <a:pPr algn="r">
              <a:buNone/>
            </a:pPr>
            <a:endParaRPr lang="en-US" dirty="0"/>
          </a:p>
          <a:p>
            <a:pPr algn="r">
              <a:buNone/>
            </a:pPr>
            <a:endParaRPr lang="en-US" dirty="0" smtClean="0"/>
          </a:p>
          <a:p>
            <a:pPr algn="r">
              <a:buNone/>
            </a:pPr>
            <a:r>
              <a:rPr lang="en-US" dirty="0" smtClean="0"/>
              <a:t>[200 </a:t>
            </a:r>
            <a:r>
              <a:rPr lang="ru-RU" dirty="0" smtClean="0"/>
              <a:t>руб.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6" name="Picture 2" descr="E:\на презентацию\s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02" y="4725144"/>
            <a:ext cx="2032000" cy="20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5. Коля печет пирожки и продает их на рынке. В первый день он продал 100 пирожков по цене 1 руб. за один пирожок. На следующий день он снизил цену на 10 % и продал 110 пирожков. В какой день он заработал больше денег?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 algn="r">
              <a:buNone/>
            </a:pPr>
            <a:endParaRPr lang="en-US" dirty="0" smtClean="0"/>
          </a:p>
          <a:p>
            <a:pPr marL="0" indent="0" algn="r">
              <a:buNone/>
            </a:pPr>
            <a:r>
              <a:rPr lang="en-US" dirty="0" smtClean="0">
                <a:solidFill>
                  <a:srgbClr val="FF0000"/>
                </a:solidFill>
              </a:rPr>
              <a:t>[</a:t>
            </a:r>
            <a:r>
              <a:rPr lang="ru-RU" dirty="0" smtClean="0">
                <a:solidFill>
                  <a:srgbClr val="FF0000"/>
                </a:solidFill>
              </a:rPr>
              <a:t>В 1 день</a:t>
            </a:r>
            <a:r>
              <a:rPr lang="en-US" dirty="0" smtClean="0">
                <a:solidFill>
                  <a:srgbClr val="FF0000"/>
                </a:solidFill>
              </a:rPr>
              <a:t>]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 descr="E:\на презентацию\s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21088"/>
            <a:ext cx="230425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6. Лиса купила у пчел 100 кг меда за 1000 руб., а на рынке стала продавать его по 12 руб. за килограмм. Какой доход получит лиса, когда продаст весь мед?</a:t>
            </a:r>
            <a:endParaRPr lang="en-US" dirty="0" smtClean="0"/>
          </a:p>
          <a:p>
            <a:pPr algn="r">
              <a:buNone/>
            </a:pPr>
            <a:endParaRPr lang="en-US" dirty="0"/>
          </a:p>
          <a:p>
            <a:pPr algn="r">
              <a:buNone/>
            </a:pPr>
            <a:endParaRPr lang="en-US" dirty="0" smtClean="0"/>
          </a:p>
          <a:p>
            <a:pPr algn="r">
              <a:buNone/>
            </a:pPr>
            <a:endParaRPr lang="en-US" dirty="0"/>
          </a:p>
          <a:p>
            <a:pPr algn="r">
              <a:buNone/>
            </a:pPr>
            <a:endParaRPr lang="en-US" dirty="0" smtClean="0"/>
          </a:p>
          <a:p>
            <a:pPr algn="r">
              <a:buNone/>
            </a:pPr>
            <a:endParaRPr lang="en-US" dirty="0"/>
          </a:p>
          <a:p>
            <a:pPr algn="r">
              <a:buNone/>
            </a:pPr>
            <a:r>
              <a:rPr lang="en-US" dirty="0" smtClean="0">
                <a:solidFill>
                  <a:srgbClr val="FF0000"/>
                </a:solidFill>
              </a:rPr>
              <a:t> [200 </a:t>
            </a:r>
            <a:r>
              <a:rPr lang="ru-RU" dirty="0" smtClean="0">
                <a:solidFill>
                  <a:srgbClr val="FF0000"/>
                </a:solidFill>
              </a:rPr>
              <a:t>руб.</a:t>
            </a:r>
            <a:r>
              <a:rPr lang="en-US" dirty="0" smtClean="0">
                <a:solidFill>
                  <a:srgbClr val="FF0000"/>
                </a:solidFill>
              </a:rPr>
              <a:t>]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4" name="Picture 2" descr="E:\на презентацию\zvety1\00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29000"/>
            <a:ext cx="2232248" cy="300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7. Угадай, кто, как зовется,  что за деньги продается это не чудесный дар, а просто-напросто …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algn="r">
              <a:buNone/>
            </a:pPr>
            <a:r>
              <a:rPr lang="en-US" dirty="0" smtClean="0"/>
              <a:t> </a:t>
            </a:r>
            <a:r>
              <a:rPr lang="en-US" dirty="0" smtClean="0"/>
              <a:t>[</a:t>
            </a:r>
            <a:r>
              <a:rPr lang="ru-RU" dirty="0" smtClean="0">
                <a:solidFill>
                  <a:srgbClr val="FF0000"/>
                </a:solidFill>
              </a:rPr>
              <a:t>повар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6" name="Picture 2" descr="J:\на презентацию\zvety1\01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500438"/>
            <a:ext cx="2132186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8. Возьми ты первую из нот, и к ней прибавь ты слово ход. Получишь то, о чем мечтает любой, кто бизнес начинает … </a:t>
            </a:r>
            <a:endParaRPr lang="en-US" dirty="0" smtClean="0"/>
          </a:p>
          <a:p>
            <a:pPr algn="r">
              <a:buNone/>
            </a:pPr>
            <a:endParaRPr lang="en-US" dirty="0" smtClean="0"/>
          </a:p>
          <a:p>
            <a:pPr algn="r">
              <a:buNone/>
            </a:pPr>
            <a:endParaRPr lang="en-US" dirty="0" smtClean="0"/>
          </a:p>
          <a:p>
            <a:pPr algn="r">
              <a:buNone/>
            </a:pPr>
            <a:endParaRPr lang="en-US" dirty="0" smtClean="0"/>
          </a:p>
          <a:p>
            <a:pPr algn="r">
              <a:buNone/>
            </a:pPr>
            <a:endParaRPr lang="en-US" dirty="0" smtClean="0"/>
          </a:p>
          <a:p>
            <a:pPr algn="r">
              <a:buNone/>
            </a:pPr>
            <a:endParaRPr lang="en-US" dirty="0" smtClean="0"/>
          </a:p>
          <a:p>
            <a:pPr algn="r">
              <a:buNone/>
            </a:pPr>
            <a:endParaRPr lang="en-US" dirty="0" smtClean="0"/>
          </a:p>
          <a:p>
            <a:pPr algn="r">
              <a:buNone/>
            </a:pPr>
            <a:r>
              <a:rPr lang="en-US" dirty="0" smtClean="0">
                <a:solidFill>
                  <a:srgbClr val="0070C0"/>
                </a:solidFill>
              </a:rPr>
              <a:t>[</a:t>
            </a:r>
            <a:r>
              <a:rPr lang="ru-RU" dirty="0" smtClean="0">
                <a:solidFill>
                  <a:srgbClr val="0070C0"/>
                </a:solidFill>
              </a:rPr>
              <a:t>доход</a:t>
            </a:r>
            <a:r>
              <a:rPr lang="en-US" dirty="0" smtClean="0">
                <a:solidFill>
                  <a:srgbClr val="0070C0"/>
                </a:solidFill>
              </a:rPr>
              <a:t>]</a:t>
            </a:r>
            <a:endParaRPr lang="ru-RU" dirty="0"/>
          </a:p>
        </p:txBody>
      </p:sp>
      <p:pic>
        <p:nvPicPr>
          <p:cNvPr id="2050" name="Picture 2" descr="J:\на презентацию\dengia-10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500570"/>
            <a:ext cx="3126463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C:\Users\User\Desktop\любьбитель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85762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42844" y="2571744"/>
            <a:ext cx="800105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Число, показывающее, на сколько равных частей разделено целое.</a:t>
            </a:r>
            <a:r>
              <a:rPr lang="ru-RU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2. </a:t>
            </a:r>
            <a:r>
              <a:rPr lang="ru-RU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Дробная черта – это знак …. .</a:t>
            </a:r>
            <a:r>
              <a:rPr lang="ru-RU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3. </a:t>
            </a:r>
            <a:r>
              <a:rPr lang="ru-RU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Деление числителя и знаменателя на одно и то же натуральное число – это …</a:t>
            </a:r>
            <a:r>
              <a:rPr lang="ru-RU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4. </a:t>
            </a:r>
            <a:r>
              <a:rPr lang="ru-RU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Определите, не прибегая к вычислениям, какое выражение больше ( первое или второе): 1 – 1/1998 или 1 – 1/1999.</a:t>
            </a:r>
            <a:r>
              <a:rPr lang="ru-RU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5</a:t>
            </a:r>
            <a:r>
              <a:rPr lang="ru-RU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 Плод банана состоит из кожуры и мякоти. . Кожура составляет 2/5 массы банана. Масса мякоти составляет …. . кг, если масса бананов 10 кг.</a:t>
            </a:r>
          </a:p>
          <a:p>
            <a:pPr marL="228600" lvl="0" indent="-228600" fontAlgn="base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latin typeface="Calibri" pitchFamily="34" charset="0"/>
              <a:cs typeface="Times New Roman" pitchFamily="18" charset="0"/>
            </a:endParaRPr>
          </a:p>
          <a:p>
            <a:pPr marL="228600" lvl="0" indent="-228600" fontAlgn="base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latin typeface="Calibri" pitchFamily="34" charset="0"/>
              <a:cs typeface="Times New Roman" pitchFamily="18" charset="0"/>
            </a:endParaRPr>
          </a:p>
          <a:p>
            <a:pPr marL="228600" indent="-2286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2400" b="1" i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[</a:t>
            </a:r>
            <a:r>
              <a:rPr lang="ru-RU" sz="2400" b="1" i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Ответы:</a:t>
            </a:r>
            <a:r>
              <a:rPr lang="ru-RU" sz="24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1. Знаменатель. </a:t>
            </a:r>
            <a:r>
              <a:rPr lang="ru-RU" sz="2400" dirty="0" smtClean="0">
                <a:solidFill>
                  <a:srgbClr val="00B0F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2. Деления</a:t>
            </a:r>
            <a:r>
              <a:rPr lang="ru-RU" sz="24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en-US" sz="24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3. Сокращение. </a:t>
            </a:r>
            <a:r>
              <a:rPr lang="ru-RU" sz="2400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4. Второе. </a:t>
            </a:r>
            <a:r>
              <a:rPr lang="en-US" sz="2400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5. Шесть.</a:t>
            </a:r>
            <a:r>
              <a:rPr lang="en-US" sz="24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]</a:t>
            </a:r>
            <a:endParaRPr lang="ru-RU" sz="2400" dirty="0" smtClean="0">
              <a:solidFill>
                <a:srgbClr val="FF0000"/>
              </a:solidFill>
              <a:latin typeface="Arial" pitchFamily="34" charset="0"/>
            </a:endParaRPr>
          </a:p>
          <a:p>
            <a:pPr marL="228600" lvl="0" indent="-2286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endParaRPr lang="ru-RU" sz="1200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9. Тимофей носки связал и на рынке их продал. Дешевле, чем стоили нитки. Получил одни …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r>
              <a:rPr lang="en-US" dirty="0" smtClean="0">
                <a:solidFill>
                  <a:srgbClr val="00B050"/>
                </a:solidFill>
              </a:rPr>
              <a:t>[</a:t>
            </a:r>
            <a:r>
              <a:rPr lang="ru-RU" dirty="0" smtClean="0">
                <a:solidFill>
                  <a:srgbClr val="00B050"/>
                </a:solidFill>
              </a:rPr>
              <a:t>убытки</a:t>
            </a:r>
            <a:r>
              <a:rPr lang="en-US" dirty="0" smtClean="0">
                <a:solidFill>
                  <a:srgbClr val="00B050"/>
                </a:solidFill>
              </a:rPr>
              <a:t>]</a:t>
            </a:r>
            <a:endParaRPr lang="ru-RU" dirty="0"/>
          </a:p>
        </p:txBody>
      </p:sp>
      <p:pic>
        <p:nvPicPr>
          <p:cNvPr id="3074" name="Picture 2" descr="J:\КАРТИНОЧКИИИИИ\Прикольные картинки=\КРОШ!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786190"/>
            <a:ext cx="2286016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10. Чтоб продукты потреблять, в платьях ярких щеголять, чтобы вкусно есть, и пить, надо все это …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r">
              <a:buNone/>
            </a:pPr>
            <a:r>
              <a:rPr lang="en-US" dirty="0" smtClean="0">
                <a:solidFill>
                  <a:srgbClr val="00B050"/>
                </a:solidFill>
              </a:rPr>
              <a:t>[</a:t>
            </a:r>
            <a:r>
              <a:rPr lang="ru-RU" dirty="0" smtClean="0">
                <a:solidFill>
                  <a:srgbClr val="00B050"/>
                </a:solidFill>
              </a:rPr>
              <a:t>купить</a:t>
            </a:r>
            <a:r>
              <a:rPr lang="en-US" dirty="0" smtClean="0">
                <a:solidFill>
                  <a:srgbClr val="00B050"/>
                </a:solidFill>
              </a:rPr>
              <a:t>]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098" name="Picture 2" descr="J:\КАРТИНОЧКИИИИИ\Прикольчики\Хрюн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786190"/>
            <a:ext cx="2657493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11. Что нужно иметь, чтобы получить дивиденды?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r">
              <a:buNone/>
            </a:pPr>
            <a:r>
              <a:rPr lang="ru-RU" dirty="0" smtClean="0"/>
              <a:t> </a:t>
            </a:r>
            <a:r>
              <a:rPr lang="en-US" dirty="0" smtClean="0">
                <a:solidFill>
                  <a:srgbClr val="FF33CC"/>
                </a:solidFill>
              </a:rPr>
              <a:t>[</a:t>
            </a:r>
            <a:r>
              <a:rPr lang="ru-RU" dirty="0" smtClean="0">
                <a:solidFill>
                  <a:srgbClr val="FF33CC"/>
                </a:solidFill>
              </a:rPr>
              <a:t>акции</a:t>
            </a:r>
            <a:r>
              <a:rPr lang="en-US" dirty="0" smtClean="0">
                <a:solidFill>
                  <a:srgbClr val="FF33CC"/>
                </a:solidFill>
              </a:rPr>
              <a:t>]</a:t>
            </a:r>
            <a:endParaRPr lang="ru-RU" dirty="0">
              <a:solidFill>
                <a:srgbClr val="FF33CC"/>
              </a:solidFill>
            </a:endParaRPr>
          </a:p>
        </p:txBody>
      </p:sp>
      <p:pic>
        <p:nvPicPr>
          <p:cNvPr id="5122" name="Picture 2" descr="J:\КАРТИНОЧКИИИИИ\Прикольчики\Черепашки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857628"/>
            <a:ext cx="3571900" cy="2678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43050"/>
            <a:ext cx="7239000" cy="484632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12. Что помогает увеличить продажу товара?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[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реклама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]</a:t>
            </a:r>
            <a:endParaRPr lang="ru-RU" dirty="0"/>
          </a:p>
        </p:txBody>
      </p:sp>
      <p:pic>
        <p:nvPicPr>
          <p:cNvPr id="6146" name="Picture 2" descr="J:\КАРТИНОЧКИИИИИ\растения\З роз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857496"/>
            <a:ext cx="2928958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7239000" cy="10715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5. Конкурс капитанов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53168782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2143116"/>
            <a:ext cx="5572164" cy="43577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Расставить в клетках четные числа 2,4,6,8,12,14,18 так,</a:t>
            </a:r>
            <a:r>
              <a:rPr lang="en-US" dirty="0" smtClean="0"/>
              <a:t> </a:t>
            </a:r>
            <a:r>
              <a:rPr lang="ru-RU" dirty="0" smtClean="0"/>
              <a:t>чтобы и любом направлении получилось в сумме  число 30.</a:t>
            </a:r>
          </a:p>
          <a:p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14282" y="3500438"/>
          <a:ext cx="2786082" cy="3214686"/>
        </p:xfrm>
        <a:graphic>
          <a:graphicData uri="http://schemas.openxmlformats.org/drawingml/2006/table">
            <a:tbl>
              <a:tblPr firstRow="1" bandRow="1">
                <a:effectLst>
                  <a:innerShdw blurRad="114300">
                    <a:prstClr val="black"/>
                  </a:innerShdw>
                </a:effectLst>
                <a:tableStyleId>{21E4AEA4-8DFA-4A89-87EB-49C32662AFE0}</a:tableStyleId>
              </a:tblPr>
              <a:tblGrid>
                <a:gridCol w="928694"/>
                <a:gridCol w="928694"/>
                <a:gridCol w="928694"/>
              </a:tblGrid>
              <a:tr h="107156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107156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10</a:t>
                      </a:r>
                      <a:endParaRPr lang="ru-RU" sz="40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107156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714875" y="3357562"/>
          <a:ext cx="3214710" cy="3357586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1071570"/>
                <a:gridCol w="1071570"/>
                <a:gridCol w="1071570"/>
              </a:tblGrid>
              <a:tr h="1245898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4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400" dirty="0" smtClean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ru-RU" sz="4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4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1055844">
                <a:tc>
                  <a:txBody>
                    <a:bodyPr/>
                    <a:lstStyle/>
                    <a:p>
                      <a:r>
                        <a:rPr lang="en-US" sz="4400" dirty="0" smtClean="0"/>
                        <a:t>18</a:t>
                      </a:r>
                      <a:endParaRPr lang="ru-RU" sz="44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800" dirty="0" smtClean="0"/>
                        <a:t>10</a:t>
                      </a:r>
                      <a:endParaRPr lang="ru-RU" sz="48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400" dirty="0" smtClean="0"/>
                        <a:t>2</a:t>
                      </a:r>
                      <a:endParaRPr lang="ru-RU" sz="44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1055844">
                <a:tc>
                  <a:txBody>
                    <a:bodyPr/>
                    <a:lstStyle/>
                    <a:p>
                      <a:r>
                        <a:rPr lang="en-US" sz="4400" dirty="0" smtClean="0"/>
                        <a:t>12</a:t>
                      </a:r>
                      <a:endParaRPr lang="ru-RU" sz="44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400" dirty="0" smtClean="0"/>
                        <a:t>4</a:t>
                      </a:r>
                      <a:endParaRPr lang="ru-RU" sz="44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400" dirty="0" smtClean="0"/>
                        <a:t>14</a:t>
                      </a:r>
                      <a:endParaRPr lang="ru-RU" sz="44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6.Конкурс «весёлые нотки»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Каждая команда должна спеть песню, в которой есть числительные. Учитывается как правильный выбор песни, так и качество исполнения. </a:t>
            </a:r>
          </a:p>
          <a:p>
            <a:pPr>
              <a:buNone/>
            </a:pPr>
            <a:r>
              <a:rPr lang="ru-RU" dirty="0" smtClean="0"/>
              <a:t>   Примеры песен: « дважды два четыре», « чему учат в школе», «вместе весело шагать», « жили у бабуси два весёлых гуся».</a:t>
            </a:r>
          </a:p>
          <a:p>
            <a:endParaRPr lang="ru-RU" dirty="0"/>
          </a:p>
        </p:txBody>
      </p:sp>
      <p:pic>
        <p:nvPicPr>
          <p:cNvPr id="4" name="Рисунок 3" descr="36558099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74" y="4572008"/>
            <a:ext cx="2428892" cy="2285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7.Конкурс </a:t>
            </a:r>
            <a:r>
              <a:rPr lang="ru-RU" i="1" dirty="0" smtClean="0"/>
              <a:t>« угадай-ка»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r>
              <a:rPr lang="ru-RU" dirty="0" smtClean="0"/>
              <a:t>Команде предлагается решить ребусы. </a:t>
            </a:r>
          </a:p>
          <a:p>
            <a:endParaRPr lang="ru-RU" dirty="0"/>
          </a:p>
        </p:txBody>
      </p:sp>
      <p:pic>
        <p:nvPicPr>
          <p:cNvPr id="25601" name="Picture 1" descr="C:\Documents and Settings\User\Рабочий стол\_аяц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643182"/>
            <a:ext cx="4171562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600" dirty="0" smtClean="0"/>
              <a:t>1.</a:t>
            </a:r>
            <a:r>
              <a:rPr lang="ru-RU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</a:t>
            </a: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dirty="0" smtClean="0"/>
              <a:t>ОЧКИ</a:t>
            </a:r>
            <a:r>
              <a:rPr lang="ru-RU" sz="3600" b="1" dirty="0" smtClean="0"/>
              <a:t>”</a:t>
            </a:r>
            <a:r>
              <a:rPr lang="ru-RU" b="1" dirty="0" smtClean="0"/>
              <a:t>   </a:t>
            </a:r>
            <a:r>
              <a:rPr lang="ru-RU" sz="6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А </a:t>
            </a:r>
            <a:r>
              <a:rPr lang="ru-RU" b="1" dirty="0" smtClean="0"/>
              <a:t>               </a:t>
            </a: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 algn="r">
              <a:buNone/>
            </a:pPr>
            <a:r>
              <a:rPr lang="ru-RU" b="1" dirty="0" smtClean="0"/>
              <a:t> </a:t>
            </a:r>
            <a:r>
              <a:rPr lang="en-US" b="1" dirty="0" smtClean="0">
                <a:solidFill>
                  <a:srgbClr val="00B050"/>
                </a:solidFill>
              </a:rPr>
              <a:t>[</a:t>
            </a:r>
            <a:r>
              <a:rPr lang="ru-RU" b="1" dirty="0" smtClean="0">
                <a:solidFill>
                  <a:srgbClr val="00B050"/>
                </a:solidFill>
              </a:rPr>
              <a:t>точка</a:t>
            </a:r>
            <a:r>
              <a:rPr lang="en-US" b="1" dirty="0" smtClean="0">
                <a:solidFill>
                  <a:srgbClr val="00B050"/>
                </a:solidFill>
              </a:rPr>
              <a:t>]</a:t>
            </a:r>
            <a:r>
              <a:rPr lang="ru-RU" b="1" dirty="0" smtClean="0"/>
              <a:t>                                                                                                                                             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Содержимое 1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600" dirty="0" smtClean="0"/>
              <a:t>СУМКА </a:t>
            </a:r>
            <a:r>
              <a:rPr lang="ru-RU" sz="6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К=М </a:t>
            </a:r>
          </a:p>
          <a:p>
            <a:pPr>
              <a:buNone/>
            </a:pPr>
            <a:r>
              <a:rPr lang="ru-RU" sz="6600" dirty="0" smtClean="0"/>
              <a:t>               </a:t>
            </a:r>
          </a:p>
          <a:p>
            <a:pPr>
              <a:buNone/>
            </a:pPr>
            <a:r>
              <a:rPr lang="ru-RU" sz="6600" dirty="0" smtClean="0"/>
              <a:t>  </a:t>
            </a:r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                                                             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[</a:t>
            </a:r>
            <a:r>
              <a:rPr lang="ru-RU" sz="2400" b="1" dirty="0" smtClean="0">
                <a:solidFill>
                  <a:srgbClr val="FF0000"/>
                </a:solidFill>
              </a:rPr>
              <a:t>сумма</a:t>
            </a:r>
            <a:r>
              <a:rPr lang="en-US" sz="2400" b="1" dirty="0" smtClean="0">
                <a:solidFill>
                  <a:srgbClr val="FF0000"/>
                </a:solidFill>
              </a:rPr>
              <a:t>]</a:t>
            </a:r>
            <a:endParaRPr lang="ru-RU" sz="2400" dirty="0" smtClean="0"/>
          </a:p>
          <a:p>
            <a:pPr>
              <a:buNone/>
            </a:pPr>
            <a:endParaRPr lang="ru-RU" sz="6600" dirty="0"/>
          </a:p>
        </p:txBody>
      </p:sp>
      <p:pic>
        <p:nvPicPr>
          <p:cNvPr id="4098" name="Picture 2" descr="J:\на презентацию\zvety1\00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929066"/>
            <a:ext cx="2500330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pPr>
              <a:buNone/>
            </a:pPr>
            <a:r>
              <a:rPr lang="ru-RU" b="1" i="1" dirty="0" smtClean="0"/>
              <a:t>  </a:t>
            </a:r>
            <a:r>
              <a:rPr lang="ru-RU" b="1" i="1" dirty="0" smtClean="0">
                <a:solidFill>
                  <a:srgbClr val="FF0000"/>
                </a:solidFill>
              </a:rPr>
              <a:t>1.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На грядке сидели 4 воробья. К ним прилетели ещё 2 воробья. Кот Васька подкрался, схватил одного воробья и убежал. Сколько воробьёв осталось на грядке?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r">
              <a:buNone/>
            </a:pPr>
            <a:r>
              <a:rPr lang="en-US" b="1" dirty="0" smtClean="0"/>
              <a:t>[</a:t>
            </a:r>
            <a:r>
              <a:rPr lang="ru-RU" b="1" dirty="0" smtClean="0"/>
              <a:t>0, остальные улетели</a:t>
            </a:r>
            <a:r>
              <a:rPr lang="en-US" b="1" dirty="0" smtClean="0"/>
              <a:t>]</a:t>
            </a:r>
            <a:endParaRPr lang="ru-RU" dirty="0"/>
          </a:p>
        </p:txBody>
      </p:sp>
      <p:pic>
        <p:nvPicPr>
          <p:cNvPr id="2050" name="Picture 2" descr="J:\на презентацию\00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5429240"/>
            <a:ext cx="2643206" cy="142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8.Конкурс болельщикам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/>
              <a:t>                             </a:t>
            </a:r>
            <a:r>
              <a:rPr lang="ru-RU" b="1" dirty="0" smtClean="0"/>
              <a:t>Задачи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  1.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B050"/>
                </a:solidFill>
              </a:rPr>
              <a:t>(1 очко) </a:t>
            </a:r>
            <a:r>
              <a:rPr lang="ru-RU" dirty="0" smtClean="0"/>
              <a:t>на одной чаше весов кирпич, а на другой – половина такого же кирпича и гиря в 1 кг. Весы находятся в равновесии. Сколько весит кирпич?</a:t>
            </a:r>
          </a:p>
          <a:p>
            <a:pPr algn="r">
              <a:buNone/>
            </a:pPr>
            <a:endParaRPr lang="en-US" b="1" i="1" dirty="0" smtClean="0"/>
          </a:p>
          <a:p>
            <a:pPr algn="r">
              <a:buNone/>
            </a:pPr>
            <a:endParaRPr lang="en-US" b="1" i="1" dirty="0" smtClean="0"/>
          </a:p>
          <a:p>
            <a:pPr algn="r">
              <a:buNone/>
            </a:pPr>
            <a:endParaRPr lang="en-US" b="1" i="1" dirty="0" smtClean="0"/>
          </a:p>
          <a:p>
            <a:pPr algn="r">
              <a:buNone/>
            </a:pPr>
            <a:endParaRPr lang="en-US" b="1" i="1" dirty="0" smtClean="0"/>
          </a:p>
          <a:p>
            <a:pPr algn="r">
              <a:buNone/>
            </a:pPr>
            <a:r>
              <a:rPr lang="ru-RU" b="1" i="1" dirty="0" smtClean="0"/>
              <a:t>[2кг]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122" name="Picture 2" descr="C:\Documents and Settings\User\Рабочий стол\МАТЕМАТИКА квн\zabavnie_00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714751"/>
            <a:ext cx="2428892" cy="30361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  </a:t>
            </a:r>
            <a:r>
              <a:rPr lang="ru-RU" b="1" dirty="0" smtClean="0"/>
              <a:t>2.</a:t>
            </a:r>
            <a:r>
              <a:rPr lang="ru-RU" dirty="0" smtClean="0"/>
              <a:t>(1 очко) за книгу заплатили 1 рубль и ещё полстоимости книги. Сколько стоит книга?</a:t>
            </a:r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pPr algn="r">
              <a:buNone/>
            </a:pPr>
            <a:r>
              <a:rPr lang="en-US" b="1" i="1" dirty="0" smtClean="0"/>
              <a:t> </a:t>
            </a:r>
            <a:r>
              <a:rPr lang="ru-RU" b="1" i="1" dirty="0" smtClean="0"/>
              <a:t>[2р.]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6146" name="Picture 2" descr="J:\на презентацию\01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429000"/>
            <a:ext cx="2428892" cy="29314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3.  </a:t>
            </a:r>
            <a:r>
              <a:rPr lang="ru-RU" dirty="0" smtClean="0"/>
              <a:t>(1 очко)в комнате 4 угла. В каждом углу сидит кошка. Напротив каждой кошки по три кошки. На хвосте каждой кошки по одной кошке. Сколько же всего кошек в комнате?</a:t>
            </a:r>
            <a:endParaRPr lang="en-US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 algn="r">
              <a:buNone/>
            </a:pPr>
            <a:r>
              <a:rPr lang="ru-RU" b="1" dirty="0" smtClean="0"/>
              <a:t>[4 кошки]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7170" name="Picture 2" descr="C:\Documents and Settings\User\Рабочий стол\МАТЕМАТИКА квн\Котёнок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000504"/>
            <a:ext cx="2500298" cy="2500298"/>
          </a:xfrm>
          <a:prstGeom prst="rect">
            <a:avLst/>
          </a:prstGeom>
          <a:noFill/>
        </p:spPr>
      </p:pic>
      <p:pic>
        <p:nvPicPr>
          <p:cNvPr id="7171" name="Picture 3" descr="C:\Documents and Settings\User\Рабочий стол\МАТЕМАТИКА квн\Сильвестр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3500438"/>
            <a:ext cx="1285884" cy="14922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4. (2 очка</a:t>
            </a:r>
            <a:r>
              <a:rPr lang="ru-RU" dirty="0" smtClean="0"/>
              <a:t>)  имеется кусок сукна длиной 16м, от которого каждый день отрезают по 2 м. по истечении скольких дней отрежут последний кусок?</a:t>
            </a: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 algn="r">
              <a:buNone/>
            </a:pPr>
            <a:r>
              <a:rPr lang="ru-RU" b="1" dirty="0" smtClean="0"/>
              <a:t>[7дней]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8194" name="Picture 2" descr="J:\на презентацию\s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071942"/>
            <a:ext cx="2032000" cy="203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5.</a:t>
            </a:r>
            <a:r>
              <a:rPr lang="ru-RU" dirty="0" smtClean="0"/>
              <a:t>( 2 очка) у отца 6 сыновей. Каждый сын имеет одну сестру. Сколько всего детей у отца?</a:t>
            </a:r>
          </a:p>
          <a:p>
            <a:pPr>
              <a:buNone/>
            </a:pPr>
            <a:r>
              <a:rPr lang="en-US" b="1" i="1" dirty="0" smtClean="0"/>
              <a:t> </a:t>
            </a:r>
          </a:p>
          <a:p>
            <a:pPr>
              <a:buNone/>
            </a:pPr>
            <a:endParaRPr lang="en-US" b="1" i="1" dirty="0" smtClean="0"/>
          </a:p>
          <a:p>
            <a:pPr>
              <a:buNone/>
            </a:pPr>
            <a:endParaRPr lang="en-US" b="1" i="1" dirty="0" smtClean="0"/>
          </a:p>
          <a:p>
            <a:pPr>
              <a:buNone/>
            </a:pPr>
            <a:endParaRPr lang="en-US" b="1" i="1" dirty="0" smtClean="0"/>
          </a:p>
          <a:p>
            <a:pPr>
              <a:buNone/>
            </a:pPr>
            <a:endParaRPr lang="en-US" b="1" i="1" dirty="0" smtClean="0"/>
          </a:p>
          <a:p>
            <a:pPr>
              <a:buNone/>
            </a:pPr>
            <a:endParaRPr lang="en-US" b="1" i="1" dirty="0" smtClean="0"/>
          </a:p>
          <a:p>
            <a:pPr algn="r">
              <a:buNone/>
            </a:pPr>
            <a:r>
              <a:rPr lang="ru-RU" b="1" i="1" dirty="0" smtClean="0"/>
              <a:t>[7 детей]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9218" name="Picture 2" descr="J:\на презентацию\sch0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214686"/>
            <a:ext cx="1919286" cy="34572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CC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6. </a:t>
            </a:r>
            <a:r>
              <a:rPr lang="ru-RU" dirty="0" smtClean="0"/>
              <a:t>( 2 очка )  разделить 5 яблок между пятью детьми так, чтобы каждый получил по яблоку и одно яблоко осталось в корзине?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algn="r"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[ Четырём детям раздать по яблоку, а пятому отдать яблоко в корзине]</a:t>
            </a:r>
          </a:p>
          <a:p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170" name="Picture 2" descr="J:\КАРТИНОЧКИИИИИ\растения\cveti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3143248"/>
            <a:ext cx="1357322" cy="1809763"/>
          </a:xfrm>
          <a:prstGeom prst="rect">
            <a:avLst/>
          </a:prstGeom>
          <a:noFill/>
        </p:spPr>
      </p:pic>
      <p:pic>
        <p:nvPicPr>
          <p:cNvPr id="7171" name="Picture 3" descr="J:\КАРТИНОЧКИИИИИ\растения\media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3286124"/>
            <a:ext cx="2286000" cy="1714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Конкурс «Смотри не ошибись.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</a:t>
            </a:r>
            <a:endParaRPr lang="en-US" dirty="0" smtClean="0"/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endParaRPr lang="en-US" sz="2800" dirty="0" smtClean="0"/>
          </a:p>
          <a:p>
            <a:pPr algn="ctr">
              <a:buNone/>
            </a:pPr>
            <a:endParaRPr lang="en-US" sz="2800" dirty="0" smtClean="0"/>
          </a:p>
          <a:p>
            <a:pPr algn="ctr">
              <a:buNone/>
            </a:pPr>
            <a:endParaRPr lang="en-US" sz="2800" dirty="0" smtClean="0"/>
          </a:p>
          <a:p>
            <a:pPr algn="ctr">
              <a:buNone/>
            </a:pPr>
            <a:r>
              <a:rPr lang="ru-RU" sz="2800" dirty="0" smtClean="0"/>
              <a:t>Посмотрите  </a:t>
            </a:r>
            <a:r>
              <a:rPr lang="ru-RU" sz="2800" dirty="0" smtClean="0"/>
              <a:t>на таблицу в течение 30 секунд. Все что запомнили, воспроизведите в своей таблице.</a:t>
            </a:r>
          </a:p>
          <a:p>
            <a:endParaRPr lang="ru-RU" dirty="0"/>
          </a:p>
        </p:txBody>
      </p:sp>
      <p:pic>
        <p:nvPicPr>
          <p:cNvPr id="8195" name="Picture 3" descr="J:\КАРТИНОЧКИИИИИ\аа\Хомя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500174"/>
            <a:ext cx="2357454" cy="256298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609724"/>
          <a:ext cx="8072463" cy="524827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90821"/>
                <a:gridCol w="2690821"/>
                <a:gridCol w="2690821"/>
              </a:tblGrid>
              <a:tr h="17494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7494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7494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Блок-схема: извлечение 5"/>
          <p:cNvSpPr/>
          <p:nvPr/>
        </p:nvSpPr>
        <p:spPr>
          <a:xfrm>
            <a:off x="428596" y="1928802"/>
            <a:ext cx="1643074" cy="1285884"/>
          </a:xfrm>
          <a:prstGeom prst="flowChartExtra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071802" y="2071678"/>
            <a:ext cx="207170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авильный пятиугольник 7"/>
          <p:cNvSpPr/>
          <p:nvPr/>
        </p:nvSpPr>
        <p:spPr>
          <a:xfrm>
            <a:off x="6000760" y="1928802"/>
            <a:ext cx="1428760" cy="1214446"/>
          </a:xfrm>
          <a:prstGeom prst="pentago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42910" y="3643314"/>
            <a:ext cx="1357322" cy="128588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извлечение 9"/>
          <p:cNvSpPr/>
          <p:nvPr/>
        </p:nvSpPr>
        <p:spPr>
          <a:xfrm>
            <a:off x="3286116" y="3714752"/>
            <a:ext cx="1643074" cy="1214446"/>
          </a:xfrm>
          <a:prstGeom prst="flowChartExtra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786446" y="3786190"/>
            <a:ext cx="2143140" cy="8572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авильный пятиугольник 12"/>
          <p:cNvSpPr/>
          <p:nvPr/>
        </p:nvSpPr>
        <p:spPr>
          <a:xfrm>
            <a:off x="571472" y="5286388"/>
            <a:ext cx="1571636" cy="1357322"/>
          </a:xfrm>
          <a:prstGeom prst="pentago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286116" y="5286388"/>
            <a:ext cx="1428760" cy="135732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извлечение 14"/>
          <p:cNvSpPr/>
          <p:nvPr/>
        </p:nvSpPr>
        <p:spPr>
          <a:xfrm>
            <a:off x="6072198" y="5357826"/>
            <a:ext cx="1714512" cy="1357322"/>
          </a:xfrm>
          <a:prstGeom prst="flowChartExtra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7239000" cy="302673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КОМАНДА  ЧИТАЕТ ЗАДАЧИ, НО ЗАДАЧИ НЕ ПРОСТЫЕ, НУЖНО СЛУШАТЬ ВНИМАТЕЛЬНО, ТАК КАК ВОПРОС БУДЕТ ЗАДАН В КОНЦЕ. 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09600" y="1428736"/>
            <a:ext cx="7239000" cy="1071570"/>
          </a:xfrm>
          <a:prstGeom prst="rect">
            <a:avLst/>
          </a:prstGeom>
        </p:spPr>
        <p:txBody>
          <a:bodyPr vert="horz" lIns="45720" tIns="0" rIns="45720" bIns="0" anchor="b" anchorCtr="0">
            <a:normAutofit fontScale="2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ru-RU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 </a:t>
            </a:r>
            <a:br>
              <a:rPr kumimoji="0" lang="ru-RU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12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12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2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6. Конкурс «НЕ собьюсь- считать умею»</a:t>
            </a:r>
            <a:br>
              <a:rPr kumimoji="0" lang="ru-RU" sz="12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 </a:t>
            </a:r>
            <a:endParaRPr kumimoji="0" lang="ru-RU" sz="3800" b="1" i="0" u="none" strike="noStrike" kern="1200" cap="all" spc="0" normalizeH="0" baseline="0" noProof="0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gradFill>
                <a:gsLst>
                  <a:gs pos="0">
                    <a:schemeClr val="accent4">
                      <a:tint val="13000"/>
                    </a:schemeClr>
                  </a:gs>
                  <a:gs pos="10000">
                    <a:schemeClr val="accent4">
                      <a:tint val="20000"/>
                    </a:schemeClr>
                  </a:gs>
                  <a:gs pos="49000">
                    <a:schemeClr val="accent4">
                      <a:tint val="70000"/>
                    </a:schemeClr>
                  </a:gs>
                  <a:gs pos="50000">
                    <a:schemeClr val="accent4">
                      <a:tint val="97000"/>
                    </a:schemeClr>
                  </a:gs>
                  <a:gs pos="100000">
                    <a:schemeClr val="accent4">
                      <a:tint val="2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218" name="Picture 2" descr="J:\КАРТИНОЧКИИИИИ\аа\Котяр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480" y="0"/>
            <a:ext cx="2857520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43050"/>
            <a:ext cx="7239000" cy="484632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   ЗАДАЧИ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 1</a:t>
            </a:r>
            <a:r>
              <a:rPr lang="ru-RU" dirty="0" smtClean="0"/>
              <a:t>. В АВТОБУСЕ ЕХАЛИ 25 ЧЕЛОВЕК. НА ПЕРВОЙ ОСТАНОВКЕ  ВЫШЛИ 7 ЧЕЛОВЕК, ЗАШЛИ 4 ЧЕЛОВЕКА. НА СЛЕДУЮЩЕЙ ОСТАНОВКЕ  ВЫШЛИ 12 ЧЕЛОВЕК, ЗАШЛИ 5 ЧЕЛОВЕК. НА СЛЕДУЮЩЕЙ ОСТАНОВКЕ ВЫШЛИ 8 ЧЕЛОВЕК, ЗАШЛИ 6 ЧЕЛОВЕК. НА  СЛЕДУЮЩЕЙ ОСТАНОВКЕ ВЫШЛИ 2 ЧЕЛОВЕК, ЗАШЛИ 16 ЧЕЛОВЕК. НА СЛЕДУЮЩЕЙ ОСТАНОВКЕ ВЫШЛИ 5 ЧЕЛОВЕК. СКОЛЬКО БЫЛО ОСТАНОВОК?</a:t>
            </a:r>
          </a:p>
          <a:p>
            <a:pPr algn="r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[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5 остановок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]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10242" name="Picture 2" descr="J:\КАРТИНОЧКИИИИИ\всякое\196_12526584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0"/>
            <a:ext cx="1905000" cy="152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2.</a:t>
            </a:r>
            <a:r>
              <a:rPr lang="ru-RU" dirty="0" smtClean="0"/>
              <a:t> четверо играли в домино 4 часа. Сколько часов играл каждый?</a:t>
            </a: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 algn="r">
              <a:buNone/>
            </a:pPr>
            <a:r>
              <a:rPr lang="en-US" b="1" dirty="0" smtClean="0"/>
              <a:t>[</a:t>
            </a:r>
            <a:r>
              <a:rPr lang="ru-RU" b="1" dirty="0" smtClean="0"/>
              <a:t>4часа</a:t>
            </a:r>
            <a:r>
              <a:rPr lang="en-US" b="1" dirty="0" smtClean="0"/>
              <a:t>]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3074" name="Picture 2" descr="J:\на презентацию\01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4393389"/>
            <a:ext cx="2357454" cy="24646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2</a:t>
            </a:r>
            <a:r>
              <a:rPr lang="ru-RU" dirty="0" smtClean="0"/>
              <a:t>. В гостях </a:t>
            </a:r>
          </a:p>
          <a:p>
            <a:pPr>
              <a:buNone/>
            </a:pPr>
            <a:r>
              <a:rPr lang="ru-RU" i="1" dirty="0" smtClean="0"/>
              <a:t>   У четы  морских медуз был всегда отменный вкус, и они гостей позвали, чтоб попробовать арбуз. На обед пришёл тритон, и знакомый морской слон. А потом зашёл варан. Лёг на кожаный диван . и зубастый крокодил тоже в гости заходил. Славно было у медуз! Съели гости весь арбуз! Вопрос. Сколько гостей пришло к медузам? </a:t>
            </a:r>
            <a:endParaRPr lang="ru-RU" dirty="0" smtClean="0"/>
          </a:p>
          <a:p>
            <a:pPr algn="r">
              <a:buNone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[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4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]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1266" name="Picture 2" descr="J:\КАРТИНОЧКИИИИИ\аа\Котено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0"/>
            <a:ext cx="2121423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3</a:t>
            </a:r>
            <a:r>
              <a:rPr lang="ru-RU" dirty="0" smtClean="0"/>
              <a:t>.</a:t>
            </a:r>
            <a:r>
              <a:rPr lang="ru-RU" b="1" dirty="0" smtClean="0"/>
              <a:t>летняя задача.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Над речкой летали 12 стрекоз. Явились 2 друга и рыжий барбос. Они так плескались, они так галдели, что 8 стрекоз поскорей улетели. Остались на речке только стрекозы, кому не страшны ребятня и барбосы. Но вот что моя голова позабыла. Скажите, пожалуйста, сколько их было?</a:t>
            </a:r>
            <a:endParaRPr lang="ru-RU" dirty="0" smtClean="0"/>
          </a:p>
          <a:p>
            <a:pPr algn="r">
              <a:buNone/>
            </a:pPr>
            <a:r>
              <a:rPr lang="en-US" b="1" dirty="0" smtClean="0">
                <a:solidFill>
                  <a:srgbClr val="00CCFF"/>
                </a:solidFill>
              </a:rPr>
              <a:t>[</a:t>
            </a:r>
            <a:r>
              <a:rPr lang="ru-RU" b="1" dirty="0" smtClean="0">
                <a:solidFill>
                  <a:srgbClr val="00CCFF"/>
                </a:solidFill>
              </a:rPr>
              <a:t>12</a:t>
            </a:r>
            <a:r>
              <a:rPr lang="en-US" b="1" dirty="0" smtClean="0">
                <a:solidFill>
                  <a:srgbClr val="00CCFF"/>
                </a:solidFill>
              </a:rPr>
              <a:t>]</a:t>
            </a:r>
            <a:endParaRPr lang="ru-RU" dirty="0" smtClean="0">
              <a:solidFill>
                <a:srgbClr val="00CCFF"/>
              </a:solidFill>
            </a:endParaRPr>
          </a:p>
          <a:p>
            <a:endParaRPr lang="ru-RU" dirty="0"/>
          </a:p>
        </p:txBody>
      </p:sp>
      <p:pic>
        <p:nvPicPr>
          <p:cNvPr id="12290" name="Picture 2" descr="J:\КАРТИНОЧКИИИИИ\аааа\ЦИПА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0"/>
            <a:ext cx="1571636" cy="19662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4</a:t>
            </a:r>
            <a:r>
              <a:rPr lang="ru-RU" dirty="0" smtClean="0"/>
              <a:t>. </a:t>
            </a:r>
            <a:r>
              <a:rPr lang="ru-RU" b="1" dirty="0" smtClean="0"/>
              <a:t>на рынке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Продавал Трофим на рынке топоры, ковры и крынки, грабли, вёдра и рубанки, огурцов солёных банки, и кастрюльки, и корзинки, даже детские машинки. И хвалили млад и стар и Трофима,  и товар. </a:t>
            </a:r>
            <a:r>
              <a:rPr lang="ru-RU" b="1" dirty="0" smtClean="0"/>
              <a:t>Вопрос. </a:t>
            </a:r>
            <a:r>
              <a:rPr lang="ru-RU" dirty="0" smtClean="0"/>
              <a:t>Сосчитайте, сколько видов разных товаров продавал Трофим на рынке?</a:t>
            </a:r>
          </a:p>
          <a:p>
            <a:pPr algn="r">
              <a:buNone/>
            </a:pPr>
            <a:r>
              <a:rPr lang="en-US" dirty="0" smtClean="0"/>
              <a:t>[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3315" name="Picture 3" descr="J:\КАРТИНОЧКИИИИИ\всякое\x_64643a7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0"/>
            <a:ext cx="2631008" cy="1973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/>
              <a:t> </a:t>
            </a:r>
            <a:r>
              <a:rPr lang="ru-RU" b="1" dirty="0" smtClean="0"/>
              <a:t>5.Задача о глупом Кондрате</a:t>
            </a:r>
            <a:endParaRPr lang="ru-RU" dirty="0" smtClean="0"/>
          </a:p>
          <a:p>
            <a:pPr>
              <a:buNone/>
            </a:pPr>
            <a:r>
              <a:rPr lang="en-US" i="1" dirty="0" smtClean="0"/>
              <a:t> </a:t>
            </a:r>
            <a:r>
              <a:rPr lang="ru-RU" i="1" dirty="0" smtClean="0"/>
              <a:t>Шёл Кондрат в Ленинград, навстречу ему 12 ребят. У каждого по лукошку, в лукошке. по кошке, у кошки- по котёнку, у котёнка- по мышонку. Задумался старый Кондрат:  сколько котят и мышат  ребята несут в Ленинград? </a:t>
            </a:r>
            <a:endParaRPr lang="en-US" i="1" dirty="0" smtClean="0"/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en-US" b="1" i="1" dirty="0" smtClean="0">
                <a:solidFill>
                  <a:srgbClr val="002060"/>
                </a:solidFill>
              </a:rPr>
              <a:t>[</a:t>
            </a:r>
            <a:r>
              <a:rPr lang="ru-RU" b="1" i="1" dirty="0" smtClean="0">
                <a:solidFill>
                  <a:srgbClr val="002060"/>
                </a:solidFill>
              </a:rPr>
              <a:t>Глупый, глупый  Кондрат Он один лишь и шёл в Ленинград,</a:t>
            </a:r>
            <a:r>
              <a:rPr lang="en-US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smtClean="0">
                <a:solidFill>
                  <a:srgbClr val="002060"/>
                </a:solidFill>
              </a:rPr>
              <a:t>а ребята с лукошками, котятами и кошками шли навстречу ему, в Кострому</a:t>
            </a:r>
            <a:r>
              <a:rPr lang="en-US" b="1" i="1" dirty="0" smtClean="0">
                <a:solidFill>
                  <a:srgbClr val="002060"/>
                </a:solidFill>
              </a:rPr>
              <a:t>]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4338" name="Picture 2" descr="J:\КАРТИНОЧКИИИИИ\Прикольчики\29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0"/>
            <a:ext cx="1517669" cy="20235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6. Конкурс «Борьба за цифру»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</a:t>
            </a:r>
            <a:r>
              <a:rPr lang="ru-RU" dirty="0" smtClean="0"/>
              <a:t>исправьте ошибку в спичечной записи,  переложив всего одну спичку</a:t>
            </a:r>
            <a:endParaRPr lang="ru-RU" dirty="0"/>
          </a:p>
        </p:txBody>
      </p:sp>
      <p:pic>
        <p:nvPicPr>
          <p:cNvPr id="4" name="Рисунок 3" descr="sporta-129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00364" y="3286124"/>
            <a:ext cx="3429024" cy="2286016"/>
          </a:xfrm>
          <a:prstGeom prst="rect">
            <a:avLst/>
          </a:prstGeom>
        </p:spPr>
      </p:pic>
      <p:pic>
        <p:nvPicPr>
          <p:cNvPr id="10242" name="Picture 2" descr="J:\на презентацию\6677865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286256"/>
            <a:ext cx="2141876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7572428" cy="52149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1) </a:t>
            </a:r>
            <a:r>
              <a:rPr lang="en-US" b="1" dirty="0" smtClean="0"/>
              <a:t>VI </a:t>
            </a:r>
            <a:r>
              <a:rPr lang="en-US" b="1" dirty="0" smtClean="0"/>
              <a:t>– IV = </a:t>
            </a:r>
            <a:r>
              <a:rPr lang="en-US" b="1" dirty="0" smtClean="0"/>
              <a:t>I</a:t>
            </a:r>
            <a:r>
              <a:rPr lang="en-US" b="1" dirty="0" smtClean="0"/>
              <a:t>X</a:t>
            </a:r>
            <a:endParaRPr lang="ru-RU" dirty="0" smtClean="0">
              <a:solidFill>
                <a:srgbClr val="CC6600"/>
              </a:solidFill>
            </a:endParaRPr>
          </a:p>
          <a:p>
            <a:pPr>
              <a:buNone/>
            </a:pPr>
            <a:r>
              <a:rPr lang="en-US" dirty="0" smtClean="0"/>
              <a:t>2) </a:t>
            </a:r>
            <a:r>
              <a:rPr lang="en-US" b="1" dirty="0" smtClean="0"/>
              <a:t>IX – V = </a:t>
            </a:r>
            <a:r>
              <a:rPr lang="en-US" b="1" dirty="0" smtClean="0"/>
              <a:t>VI</a:t>
            </a:r>
            <a:endParaRPr lang="ru-RU" dirty="0" smtClean="0">
              <a:solidFill>
                <a:srgbClr val="CC6600"/>
              </a:solidFill>
            </a:endParaRPr>
          </a:p>
          <a:p>
            <a:pPr>
              <a:buNone/>
            </a:pPr>
            <a:r>
              <a:rPr lang="ru-RU" dirty="0" smtClean="0"/>
              <a:t>3) </a:t>
            </a:r>
            <a:r>
              <a:rPr lang="en-US" b="1" dirty="0" smtClean="0"/>
              <a:t>VIII</a:t>
            </a:r>
            <a:r>
              <a:rPr lang="ru-RU" b="1" dirty="0" smtClean="0"/>
              <a:t> – </a:t>
            </a:r>
            <a:r>
              <a:rPr lang="en-US" b="1" dirty="0" smtClean="0"/>
              <a:t>III</a:t>
            </a:r>
            <a:r>
              <a:rPr lang="ru-RU" b="1" dirty="0" smtClean="0"/>
              <a:t> = </a:t>
            </a:r>
            <a:r>
              <a:rPr lang="en-US" b="1" dirty="0" smtClean="0"/>
              <a:t>X</a:t>
            </a:r>
            <a:endParaRPr lang="ru-RU" dirty="0" smtClean="0">
              <a:solidFill>
                <a:srgbClr val="CC6600"/>
              </a:solidFill>
            </a:endParaRPr>
          </a:p>
          <a:p>
            <a:pPr>
              <a:buNone/>
            </a:pPr>
            <a:r>
              <a:rPr lang="ru-RU" dirty="0" smtClean="0"/>
              <a:t>4)положите на стол 3</a:t>
            </a:r>
            <a:r>
              <a:rPr lang="ru-RU" dirty="0" smtClean="0"/>
              <a:t> </a:t>
            </a:r>
            <a:r>
              <a:rPr lang="ru-RU" dirty="0" smtClean="0"/>
              <a:t>спички, добавьте к </a:t>
            </a:r>
            <a:r>
              <a:rPr lang="ru-RU" dirty="0" smtClean="0"/>
              <a:t>ним</a:t>
            </a:r>
            <a:r>
              <a:rPr lang="en-US" dirty="0" smtClean="0"/>
              <a:t> </a:t>
            </a:r>
            <a:r>
              <a:rPr lang="ru-RU" dirty="0" smtClean="0"/>
              <a:t>ещё </a:t>
            </a:r>
            <a:r>
              <a:rPr lang="ru-RU" dirty="0" smtClean="0"/>
              <a:t>2, чтобы получилось восемь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en-US" sz="1400" dirty="0" smtClean="0"/>
              <a:t> </a:t>
            </a:r>
            <a:r>
              <a:rPr lang="ru-RU" sz="1800" b="1" dirty="0" smtClean="0"/>
              <a:t>ответ: 1) </a:t>
            </a:r>
            <a:r>
              <a:rPr lang="en-US" sz="1800" b="1" dirty="0" smtClean="0">
                <a:solidFill>
                  <a:srgbClr val="CC6600"/>
                </a:solidFill>
              </a:rPr>
              <a:t>V+IV=IX</a:t>
            </a:r>
            <a:r>
              <a:rPr lang="en-US" sz="1800" dirty="0" smtClean="0"/>
              <a:t>      </a:t>
            </a:r>
            <a:endParaRPr lang="ru-RU" sz="1800" dirty="0" smtClean="0"/>
          </a:p>
          <a:p>
            <a:pPr>
              <a:buNone/>
            </a:pPr>
            <a:r>
              <a:rPr lang="ru-RU" sz="1800" b="1" dirty="0" smtClean="0"/>
              <a:t> ответ:2)</a:t>
            </a:r>
            <a:r>
              <a:rPr lang="en-US" sz="1800" b="1" dirty="0" smtClean="0">
                <a:solidFill>
                  <a:srgbClr val="CC6600"/>
                </a:solidFill>
              </a:rPr>
              <a:t>X-IV=VI</a:t>
            </a:r>
            <a:endParaRPr lang="ru-RU" sz="1800" b="1" dirty="0" smtClean="0"/>
          </a:p>
          <a:p>
            <a:pPr>
              <a:buNone/>
            </a:pPr>
            <a:r>
              <a:rPr lang="ru-RU" sz="1800" b="1" dirty="0" smtClean="0"/>
              <a:t>ответ:</a:t>
            </a:r>
            <a:r>
              <a:rPr lang="en-US" sz="1800" b="1" dirty="0" smtClean="0"/>
              <a:t>3)</a:t>
            </a:r>
            <a:r>
              <a:rPr lang="en-US" sz="1800" b="1" dirty="0" smtClean="0">
                <a:solidFill>
                  <a:srgbClr val="CC6600"/>
                </a:solidFill>
              </a:rPr>
              <a:t>VIII+II=</a:t>
            </a:r>
            <a:r>
              <a:rPr lang="en-US" sz="1800" b="1" dirty="0" smtClean="0">
                <a:solidFill>
                  <a:srgbClr val="CC6600"/>
                </a:solidFill>
              </a:rPr>
              <a:t>X</a:t>
            </a:r>
            <a:endParaRPr lang="ru-RU" sz="1800" b="1" dirty="0" smtClean="0"/>
          </a:p>
          <a:p>
            <a:pPr>
              <a:buNone/>
            </a:pPr>
            <a:r>
              <a:rPr lang="ru-RU" sz="1800" dirty="0" smtClean="0"/>
              <a:t>ответ:4)</a:t>
            </a:r>
            <a:r>
              <a:rPr lang="en-US" sz="1800" dirty="0" smtClean="0">
                <a:solidFill>
                  <a:srgbClr val="CC6600"/>
                </a:solidFill>
              </a:rPr>
              <a:t>[VIII]</a:t>
            </a:r>
            <a:endParaRPr lang="ru-RU" sz="1800" dirty="0" smtClean="0">
              <a:solidFill>
                <a:srgbClr val="CC6600"/>
              </a:solidFill>
            </a:endParaRPr>
          </a:p>
          <a:p>
            <a:pPr>
              <a:buNone/>
            </a:pPr>
            <a:endParaRPr lang="ru-RU" sz="1400" b="1" dirty="0" smtClean="0"/>
          </a:p>
          <a:p>
            <a:pPr algn="r">
              <a:buNone/>
            </a:pPr>
            <a:endParaRPr lang="ru-RU" sz="2000" b="1" dirty="0" smtClean="0"/>
          </a:p>
          <a:p>
            <a:pPr algn="r">
              <a:buNone/>
            </a:pPr>
            <a:endParaRPr lang="en-US" sz="4800" dirty="0" smtClean="0"/>
          </a:p>
        </p:txBody>
      </p:sp>
      <p:pic>
        <p:nvPicPr>
          <p:cNvPr id="11266" name="Picture 2" descr="C:\Documents and Settings\User\Рабочий стол\МАТЕМАТИКА квн\Девушка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4357694"/>
            <a:ext cx="2686050" cy="2181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КОНКУРС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/>
              <a:t>Вспомнить загадки и пословицы с математическим смыслом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  <a:r>
              <a:rPr lang="ru-RU" b="1" dirty="0" smtClean="0"/>
              <a:t> Конкурс «Что? Где? Когда?»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2290" name="Picture 2" descr="C:\Documents and Settings\User\Рабочий стол\МАТЕМАТИКА квн\getImage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357562"/>
            <a:ext cx="4000528" cy="3200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1.Кому из великих людей принадлежат слова?!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  -«</a:t>
            </a:r>
            <a:r>
              <a:rPr lang="ru-RU" dirty="0" smtClean="0"/>
              <a:t>Вдохновение нужно в геометрии, как и в поэзии»</a:t>
            </a:r>
          </a:p>
          <a:p>
            <a:pPr>
              <a:buNone/>
            </a:pPr>
            <a:r>
              <a:rPr lang="ru-RU" dirty="0" smtClean="0"/>
              <a:t>  </a:t>
            </a:r>
            <a:r>
              <a:rPr lang="ru-RU" dirty="0" smtClean="0">
                <a:solidFill>
                  <a:srgbClr val="00B050"/>
                </a:solidFill>
              </a:rPr>
              <a:t>-«</a:t>
            </a:r>
            <a:r>
              <a:rPr lang="ru-RU" dirty="0" smtClean="0"/>
              <a:t>Математику уже затем учить следует, что она ум в порядок приводит»</a:t>
            </a:r>
          </a:p>
          <a:p>
            <a:pPr>
              <a:buNone/>
            </a:pPr>
            <a:r>
              <a:rPr lang="ru-RU" dirty="0" smtClean="0">
                <a:solidFill>
                  <a:srgbClr val="00B0F0"/>
                </a:solidFill>
              </a:rPr>
              <a:t> -«</a:t>
            </a:r>
            <a:r>
              <a:rPr lang="ru-RU" dirty="0" smtClean="0"/>
              <a:t>В математике есть своя живопись и красота, как в живописи и поэзии»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   -«</a:t>
            </a:r>
            <a:r>
              <a:rPr lang="ru-RU" dirty="0" smtClean="0"/>
              <a:t>Математика - это язык, на котором говорят все точные науки»</a:t>
            </a:r>
          </a:p>
          <a:p>
            <a:pPr>
              <a:buNone/>
            </a:pPr>
            <a:r>
              <a:rPr lang="ru-RU" dirty="0" smtClean="0"/>
              <a:t> 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-«</a:t>
            </a:r>
            <a:r>
              <a:rPr lang="ru-RU" dirty="0" smtClean="0"/>
              <a:t>Слеп физик без математики»</a:t>
            </a:r>
          </a:p>
          <a:p>
            <a:pPr>
              <a:buNone/>
            </a:pPr>
            <a:r>
              <a:rPr lang="ru-RU" dirty="0" smtClean="0">
                <a:solidFill>
                  <a:srgbClr val="CC6600"/>
                </a:solidFill>
              </a:rPr>
              <a:t>  -«</a:t>
            </a:r>
            <a:r>
              <a:rPr lang="ru-RU" dirty="0" smtClean="0"/>
              <a:t>Полёт – это математика»</a:t>
            </a:r>
          </a:p>
          <a:p>
            <a:pPr>
              <a:buNone/>
            </a:pPr>
            <a:r>
              <a:rPr lang="ru-RU" dirty="0" smtClean="0"/>
              <a:t>  (В. Чкалов, Н. Жуковский, М. Ломоносов, Н. Лобачевский, А. Пушкин)</a:t>
            </a:r>
          </a:p>
          <a:p>
            <a:endParaRPr lang="ru-RU" dirty="0"/>
          </a:p>
        </p:txBody>
      </p:sp>
      <p:pic>
        <p:nvPicPr>
          <p:cNvPr id="17410" name="Picture 2" descr="J:\на презентацию\zvety1\00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428604"/>
            <a:ext cx="3000396" cy="1000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2.Кто боролся за внедрение в России метрической системы: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lvl="0">
              <a:buNone/>
            </a:pPr>
            <a:r>
              <a:rPr lang="ru-RU" dirty="0" smtClean="0"/>
              <a:t> 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А)</a:t>
            </a:r>
            <a:r>
              <a:rPr lang="ru-RU" dirty="0" smtClean="0"/>
              <a:t>Ломоносов;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B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) </a:t>
            </a:r>
            <a:r>
              <a:rPr lang="ru-RU" dirty="0" smtClean="0"/>
              <a:t>Лобачевский; </a:t>
            </a:r>
          </a:p>
          <a:p>
            <a:pPr lvl="0">
              <a:buNone/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C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) </a:t>
            </a:r>
            <a:r>
              <a:rPr lang="ru-RU" dirty="0" smtClean="0"/>
              <a:t>Менделеев;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Д)</a:t>
            </a:r>
            <a:r>
              <a:rPr lang="ru-RU" dirty="0" smtClean="0"/>
              <a:t> Павлов.</a:t>
            </a:r>
          </a:p>
          <a:p>
            <a:endParaRPr lang="ru-RU" dirty="0"/>
          </a:p>
        </p:txBody>
      </p:sp>
      <p:pic>
        <p:nvPicPr>
          <p:cNvPr id="14338" name="Picture 2" descr="J:\КАРТИНОЧКИИИИИ\всякое\x_0a99319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3286124"/>
            <a:ext cx="2286016" cy="28527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3.Как звали римского императора, который составил календарь, которым мы пользуемся сейчас.</a:t>
            </a:r>
          </a:p>
          <a:p>
            <a:pPr>
              <a:buNone/>
            </a:pPr>
            <a:endParaRPr lang="ru-RU" dirty="0" smtClean="0"/>
          </a:p>
          <a:p>
            <a:pPr lvl="0">
              <a:buNone/>
            </a:pPr>
            <a:r>
              <a:rPr lang="ru-RU" dirty="0" smtClean="0">
                <a:solidFill>
                  <a:srgbClr val="00B0F0"/>
                </a:solidFill>
              </a:rPr>
              <a:t>   А)</a:t>
            </a:r>
            <a:r>
              <a:rPr lang="ru-RU" dirty="0" smtClean="0"/>
              <a:t>Папа</a:t>
            </a:r>
            <a:r>
              <a:rPr lang="ru-RU" dirty="0" smtClean="0">
                <a:solidFill>
                  <a:srgbClr val="00B0F0"/>
                </a:solidFill>
              </a:rPr>
              <a:t> </a:t>
            </a:r>
            <a:r>
              <a:rPr lang="ru-RU" dirty="0" smtClean="0"/>
              <a:t>римский Григорий; </a:t>
            </a:r>
            <a:r>
              <a:rPr lang="en-US" dirty="0" smtClean="0">
                <a:solidFill>
                  <a:srgbClr val="00B0F0"/>
                </a:solidFill>
              </a:rPr>
              <a:t>B</a:t>
            </a:r>
            <a:r>
              <a:rPr lang="ru-RU" dirty="0" smtClean="0">
                <a:solidFill>
                  <a:srgbClr val="00B0F0"/>
                </a:solidFill>
              </a:rPr>
              <a:t>) </a:t>
            </a:r>
            <a:r>
              <a:rPr lang="ru-RU" dirty="0" smtClean="0"/>
              <a:t>Цезарь;</a:t>
            </a:r>
          </a:p>
          <a:p>
            <a:pPr lvl="0">
              <a:buNone/>
            </a:pPr>
            <a:r>
              <a:rPr lang="ru-RU" dirty="0" smtClean="0"/>
              <a:t> </a:t>
            </a:r>
            <a:r>
              <a:rPr lang="en-US" dirty="0" smtClean="0">
                <a:solidFill>
                  <a:srgbClr val="00B0F0"/>
                </a:solidFill>
              </a:rPr>
              <a:t>C</a:t>
            </a:r>
            <a:r>
              <a:rPr lang="ru-RU" dirty="0" smtClean="0">
                <a:solidFill>
                  <a:srgbClr val="00B0F0"/>
                </a:solidFill>
              </a:rPr>
              <a:t>) </a:t>
            </a:r>
            <a:r>
              <a:rPr lang="ru-RU" dirty="0" err="1" smtClean="0"/>
              <a:t>Октавиан</a:t>
            </a:r>
            <a:r>
              <a:rPr lang="ru-RU" dirty="0" smtClean="0"/>
              <a:t> Август.</a:t>
            </a:r>
          </a:p>
          <a:p>
            <a:endParaRPr lang="ru-RU" dirty="0"/>
          </a:p>
        </p:txBody>
      </p:sp>
      <p:pic>
        <p:nvPicPr>
          <p:cNvPr id="13314" name="Picture 2" descr="C:\Documents and Settings\User\Рабочий стол\МАТЕМАТИКА квн\Хрюша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4572008"/>
            <a:ext cx="1928826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3</a:t>
            </a:r>
            <a:r>
              <a:rPr lang="ru-RU" dirty="0" smtClean="0"/>
              <a:t>. шли по дороге два мальчика, и нашли 2р. За ними ещё четверо идут, сколько они найдут? </a:t>
            </a: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 algn="r">
              <a:buNone/>
            </a:pPr>
            <a:r>
              <a:rPr lang="en-US" b="1" dirty="0" smtClean="0"/>
              <a:t>[</a:t>
            </a:r>
            <a:r>
              <a:rPr lang="ru-RU" b="1" dirty="0" smtClean="0"/>
              <a:t>Ничего не найдут</a:t>
            </a:r>
            <a:r>
              <a:rPr lang="en-US" b="1" dirty="0" smtClean="0"/>
              <a:t>]</a:t>
            </a:r>
            <a:r>
              <a:rPr lang="ru-RU" b="1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098" name="Picture 2" descr="J:\на презентацию\01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643446"/>
            <a:ext cx="1381125" cy="1666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4.Он готовился стать Математиком, а стал инженером.</a:t>
            </a:r>
          </a:p>
          <a:p>
            <a:pPr>
              <a:buNone/>
            </a:pPr>
            <a:endParaRPr lang="ru-RU" dirty="0" smtClean="0"/>
          </a:p>
          <a:p>
            <a:pPr lvl="0">
              <a:buNone/>
            </a:pPr>
            <a:r>
              <a:rPr lang="ru-RU" dirty="0" smtClean="0"/>
              <a:t>  </a:t>
            </a:r>
            <a:r>
              <a:rPr lang="ru-RU" dirty="0" smtClean="0">
                <a:solidFill>
                  <a:srgbClr val="7030A0"/>
                </a:solidFill>
              </a:rPr>
              <a:t>А) </a:t>
            </a:r>
            <a:r>
              <a:rPr lang="ru-RU" dirty="0" smtClean="0"/>
              <a:t>Ньютон;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en-US" dirty="0" smtClean="0">
                <a:solidFill>
                  <a:srgbClr val="7030A0"/>
                </a:solidFill>
              </a:rPr>
              <a:t>B</a:t>
            </a:r>
            <a:r>
              <a:rPr lang="ru-RU" dirty="0" smtClean="0">
                <a:solidFill>
                  <a:srgbClr val="7030A0"/>
                </a:solidFill>
              </a:rPr>
              <a:t>) </a:t>
            </a:r>
            <a:r>
              <a:rPr lang="ru-RU" dirty="0" smtClean="0"/>
              <a:t>Лобачевский; </a:t>
            </a:r>
            <a:r>
              <a:rPr lang="en-US" dirty="0" smtClean="0">
                <a:solidFill>
                  <a:srgbClr val="7030A0"/>
                </a:solidFill>
              </a:rPr>
              <a:t>C</a:t>
            </a:r>
            <a:r>
              <a:rPr lang="ru-RU" dirty="0" smtClean="0">
                <a:solidFill>
                  <a:srgbClr val="7030A0"/>
                </a:solidFill>
              </a:rPr>
              <a:t>) </a:t>
            </a:r>
            <a:r>
              <a:rPr lang="ru-RU" dirty="0" smtClean="0"/>
              <a:t>Архимед.</a:t>
            </a:r>
          </a:p>
          <a:p>
            <a:endParaRPr lang="ru-RU" dirty="0"/>
          </a:p>
        </p:txBody>
      </p:sp>
      <p:pic>
        <p:nvPicPr>
          <p:cNvPr id="16386" name="Picture 2" descr="J:\на презентацию\s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4286256"/>
            <a:ext cx="2032000" cy="203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b="1" dirty="0" smtClean="0"/>
              <a:t> Итоги конкурсов. Награждение.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5362" name="Picture 2" descr="J:\на презентацию\sporta-129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071678"/>
            <a:ext cx="2176627" cy="2143140"/>
          </a:xfrm>
          <a:prstGeom prst="rect">
            <a:avLst/>
          </a:prstGeom>
          <a:noFill/>
        </p:spPr>
      </p:pic>
      <p:pic>
        <p:nvPicPr>
          <p:cNvPr id="15364" name="Picture 4" descr="J:\на презентацию\sporta-130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4643446"/>
            <a:ext cx="2214578" cy="1694956"/>
          </a:xfrm>
          <a:prstGeom prst="rect">
            <a:avLst/>
          </a:prstGeom>
          <a:noFill/>
        </p:spPr>
      </p:pic>
      <p:pic>
        <p:nvPicPr>
          <p:cNvPr id="15365" name="Picture 5" descr="J:\на презентацию\00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4572008"/>
            <a:ext cx="2071702" cy="2094221"/>
          </a:xfrm>
          <a:prstGeom prst="rect">
            <a:avLst/>
          </a:prstGeom>
          <a:noFill/>
        </p:spPr>
      </p:pic>
      <p:pic>
        <p:nvPicPr>
          <p:cNvPr id="4" name="Picture 2" descr="J:\на презентацию\015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3714752"/>
            <a:ext cx="1381125" cy="1666875"/>
          </a:xfrm>
          <a:prstGeom prst="rect">
            <a:avLst/>
          </a:prstGeom>
          <a:noFill/>
        </p:spPr>
      </p:pic>
      <p:pic>
        <p:nvPicPr>
          <p:cNvPr id="5" name="Picture 3" descr="J:\на презентацию\01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1714488"/>
            <a:ext cx="1428760" cy="1493704"/>
          </a:xfrm>
          <a:prstGeom prst="rect">
            <a:avLst/>
          </a:prstGeom>
          <a:noFill/>
        </p:spPr>
      </p:pic>
      <p:pic>
        <p:nvPicPr>
          <p:cNvPr id="6" name="Picture 4" descr="J:\на презентацию\007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57554" y="2357430"/>
            <a:ext cx="2114565" cy="1143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4. петух, стоя на одной ноге, весит 3 кг. Сколько он весит, стоя на двух ногах?</a:t>
            </a: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 algn="r">
              <a:buNone/>
            </a:pPr>
            <a:r>
              <a:rPr lang="en-US" b="1" dirty="0" smtClean="0">
                <a:solidFill>
                  <a:srgbClr val="00B0F0"/>
                </a:solidFill>
              </a:rPr>
              <a:t>[</a:t>
            </a:r>
            <a:r>
              <a:rPr lang="ru-RU" b="1" dirty="0" smtClean="0">
                <a:solidFill>
                  <a:srgbClr val="00B0F0"/>
                </a:solidFill>
              </a:rPr>
              <a:t>3кг</a:t>
            </a:r>
            <a:r>
              <a:rPr lang="en-US" b="1" dirty="0" smtClean="0">
                <a:solidFill>
                  <a:srgbClr val="00B0F0"/>
                </a:solidFill>
              </a:rPr>
              <a:t>]</a:t>
            </a:r>
            <a:endParaRPr lang="ru-RU" dirty="0" smtClean="0">
              <a:solidFill>
                <a:srgbClr val="00B0F0"/>
              </a:solidFill>
            </a:endParaRPr>
          </a:p>
          <a:p>
            <a:endParaRPr lang="ru-RU" dirty="0"/>
          </a:p>
        </p:txBody>
      </p:sp>
      <p:pic>
        <p:nvPicPr>
          <p:cNvPr id="1032" name="Picture 8" descr="C:\Documents and Settings\User\Рабочий стол\МАТЕМАТИКА квн\Манден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714752"/>
            <a:ext cx="2928958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5. </a:t>
            </a:r>
            <a:r>
              <a:rPr lang="ru-RU" dirty="0" smtClean="0"/>
              <a:t>Найти 2 числа, произведение и частное которых равно 24.</a:t>
            </a: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 algn="r">
              <a:buNone/>
            </a:pPr>
            <a:r>
              <a:rPr lang="en-US" b="1" dirty="0" smtClean="0"/>
              <a:t>[</a:t>
            </a:r>
            <a:r>
              <a:rPr lang="ru-RU" b="1" dirty="0" smtClean="0"/>
              <a:t>Числа 24 и 1</a:t>
            </a:r>
            <a:r>
              <a:rPr lang="en-US" b="1" dirty="0" smtClean="0"/>
              <a:t>]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6148" name="Picture 4" descr="J:\на презентацию\zvety1\00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00438"/>
            <a:ext cx="2028839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6. </a:t>
            </a:r>
            <a:r>
              <a:rPr lang="ru-RU" dirty="0" smtClean="0"/>
              <a:t>Сколько получится десятков, если 2 десятка умножить на 3 десятка?</a:t>
            </a: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 algn="r">
              <a:buNone/>
            </a:pPr>
            <a:r>
              <a:rPr lang="en-US" b="1" dirty="0" smtClean="0"/>
              <a:t>[</a:t>
            </a:r>
            <a:r>
              <a:rPr lang="ru-RU" b="1" dirty="0" smtClean="0"/>
              <a:t>60 десятков</a:t>
            </a:r>
            <a:r>
              <a:rPr lang="en-US" b="1" dirty="0" smtClean="0"/>
              <a:t>]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7170" name="Picture 2" descr="J:\на презентацию\01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143248"/>
            <a:ext cx="2571768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7. </a:t>
            </a:r>
            <a:r>
              <a:rPr lang="ru-RU" dirty="0" smtClean="0"/>
              <a:t>Пассажир автобуса ехал в село. По дороге он встретил пять грузовиков и три легковые машины. Сколько всего машин ехало в село?</a:t>
            </a: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 algn="r">
              <a:buNone/>
            </a:pPr>
            <a:r>
              <a:rPr lang="en-US" b="1" dirty="0" smtClean="0"/>
              <a:t>[</a:t>
            </a:r>
            <a:r>
              <a:rPr lang="ru-RU" b="1" dirty="0" smtClean="0"/>
              <a:t>Один автобус, остальные ехали из села</a:t>
            </a:r>
            <a:r>
              <a:rPr lang="en-US" b="1" dirty="0" smtClean="0"/>
              <a:t>]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8195" name="Picture 3" descr="J:\на презентацию\sporta-130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1150" y="3670300"/>
            <a:ext cx="2117710" cy="16208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414</TotalTime>
  <Words>1750</Words>
  <Application>Microsoft Office PowerPoint</Application>
  <PresentationFormat>Экран (4:3)</PresentationFormat>
  <Paragraphs>306</Paragraphs>
  <Slides>51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Изящная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      5. Конкурс капитанов </vt:lpstr>
      <vt:lpstr>Слайд 25</vt:lpstr>
      <vt:lpstr>6.Конкурс «весёлые нотки» </vt:lpstr>
      <vt:lpstr>7.Конкурс « угадай-ка» </vt:lpstr>
      <vt:lpstr>Слайд 28</vt:lpstr>
      <vt:lpstr>Слайд 29</vt:lpstr>
      <vt:lpstr>8.Конкурс болельщикам </vt:lpstr>
      <vt:lpstr>Слайд 31</vt:lpstr>
      <vt:lpstr>Слайд 32</vt:lpstr>
      <vt:lpstr>Слайд 33</vt:lpstr>
      <vt:lpstr>Слайд 34</vt:lpstr>
      <vt:lpstr>Слайд 35</vt:lpstr>
      <vt:lpstr>Конкурс «Смотри не ошибись.</vt:lpstr>
      <vt:lpstr>Слайд 37</vt:lpstr>
      <vt:lpstr>                                                                  </vt:lpstr>
      <vt:lpstr>Слайд 39</vt:lpstr>
      <vt:lpstr>Слайд 40</vt:lpstr>
      <vt:lpstr>Слайд 41</vt:lpstr>
      <vt:lpstr>Слайд 42</vt:lpstr>
      <vt:lpstr>Слайд 43</vt:lpstr>
      <vt:lpstr>6. Конкурс «Борьба за цифру» </vt:lpstr>
      <vt:lpstr>Слайд 45</vt:lpstr>
      <vt:lpstr>КОНКУРС</vt:lpstr>
      <vt:lpstr>Слайд 47</vt:lpstr>
      <vt:lpstr>Слайд 48</vt:lpstr>
      <vt:lpstr>Слайд 49</vt:lpstr>
      <vt:lpstr>Слайд 50</vt:lpstr>
      <vt:lpstr>Слайд 51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48</cp:revision>
  <dcterms:created xsi:type="dcterms:W3CDTF">2012-03-01T12:26:07Z</dcterms:created>
  <dcterms:modified xsi:type="dcterms:W3CDTF">2012-03-12T13:46:44Z</dcterms:modified>
</cp:coreProperties>
</file>